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9" r:id="rId3"/>
    <p:sldId id="258" r:id="rId4"/>
    <p:sldId id="1044" r:id="rId5"/>
    <p:sldId id="1043" r:id="rId6"/>
    <p:sldId id="257" r:id="rId7"/>
    <p:sldId id="260" r:id="rId8"/>
    <p:sldId id="261" r:id="rId9"/>
    <p:sldId id="262" r:id="rId10"/>
    <p:sldId id="264" r:id="rId11"/>
    <p:sldId id="265" r:id="rId12"/>
    <p:sldId id="331" r:id="rId13"/>
    <p:sldId id="1036" r:id="rId14"/>
    <p:sldId id="1039" r:id="rId15"/>
    <p:sldId id="1040" r:id="rId16"/>
    <p:sldId id="300" r:id="rId17"/>
    <p:sldId id="304" r:id="rId18"/>
    <p:sldId id="293" r:id="rId19"/>
    <p:sldId id="1038" r:id="rId20"/>
    <p:sldId id="332" r:id="rId21"/>
    <p:sldId id="1041" r:id="rId22"/>
    <p:sldId id="33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28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77" d="100"/>
          <a:sy n="77" d="100"/>
        </p:scale>
        <p:origin x="101" y="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4E8881-45C9-4AAE-A313-D61748648BE4}" type="datetimeFigureOut">
              <a:rPr lang="en-NZ" smtClean="0"/>
              <a:t>26/07/2022</a:t>
            </a:fld>
            <a:endParaRPr lang="en-NZ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4C528A-8FAB-4D42-A05B-F09725447AD7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40263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NZ" baseline="0" dirty="0"/>
          </a:p>
        </p:txBody>
      </p:sp>
    </p:spTree>
    <p:extLst>
      <p:ext uri="{BB962C8B-B14F-4D97-AF65-F5344CB8AC3E}">
        <p14:creationId xmlns:p14="http://schemas.microsoft.com/office/powerpoint/2010/main" val="32094339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85615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048323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NZ" baseline="0" dirty="0"/>
          </a:p>
        </p:txBody>
      </p:sp>
    </p:spTree>
    <p:extLst>
      <p:ext uri="{BB962C8B-B14F-4D97-AF65-F5344CB8AC3E}">
        <p14:creationId xmlns:p14="http://schemas.microsoft.com/office/powerpoint/2010/main" val="1982810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38581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2197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872337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573410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7796039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924831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NZ" baseline="0" dirty="0"/>
          </a:p>
        </p:txBody>
      </p:sp>
    </p:spTree>
    <p:extLst>
      <p:ext uri="{BB962C8B-B14F-4D97-AF65-F5344CB8AC3E}">
        <p14:creationId xmlns:p14="http://schemas.microsoft.com/office/powerpoint/2010/main" val="3239642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806F9-2632-4BC6-ACE3-E4BB02C9D4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15284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042140-711B-4C03-8968-B20AE8A684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C818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2A7DC-5A71-4AC7-9612-C00C8BF03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C15B6-40B5-4EBC-A195-A358631426D8}" type="datetimeFigureOut">
              <a:rPr lang="en-NZ" smtClean="0"/>
              <a:t>26/07/2022</a:t>
            </a:fld>
            <a:endParaRPr lang="en-N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895F6-02E1-465A-93BE-D8BD74AE0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2E0B1-676B-4B27-A00A-DBA1E435D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A4D10-1C9D-4AC5-903F-5A9E8A4494A0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353051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749D1-E080-4A67-83B0-E00D8102C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E174F8-06DE-4E8F-ADCC-FBCDF7B3D6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678EC-DC65-460E-8E1A-6F9C9CF61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C15B6-40B5-4EBC-A195-A358631426D8}" type="datetimeFigureOut">
              <a:rPr lang="en-NZ" smtClean="0"/>
              <a:t>26/07/2022</a:t>
            </a:fld>
            <a:endParaRPr lang="en-N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74EC05-5A2A-4731-ABEA-9D06214C7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DED4DF-9F68-485B-86CA-BEC599A2D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A4D10-1C9D-4AC5-903F-5A9E8A4494A0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799303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D1DCA4-1B76-48F4-8466-CA9EF4E2DB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46015E-3FCA-456C-ACD5-F6494D14BE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33D2AD-0BF9-4281-B4D8-81DEF8ACF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C15B6-40B5-4EBC-A195-A358631426D8}" type="datetimeFigureOut">
              <a:rPr lang="en-NZ" smtClean="0"/>
              <a:t>26/07/2022</a:t>
            </a:fld>
            <a:endParaRPr lang="en-N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1CE60B-C8E4-4D8F-B9B3-FEB54E6D7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E41D4-5A82-458E-89D6-529906E46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A4D10-1C9D-4AC5-903F-5A9E8A4494A0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525704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3758" y="1096353"/>
            <a:ext cx="9949300" cy="2168165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anchor="b">
            <a:normAutofit/>
          </a:bodyPr>
          <a:lstStyle>
            <a:lvl1pPr algn="l">
              <a:defRPr sz="4000" b="1">
                <a:solidFill>
                  <a:srgbClr val="15284C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3757" y="3465116"/>
            <a:ext cx="9949300" cy="12228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0"/>
          </p:nvPr>
        </p:nvSpPr>
        <p:spPr>
          <a:xfrm>
            <a:off x="1153757" y="5102148"/>
            <a:ext cx="9949299" cy="1036206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747" y="895755"/>
            <a:ext cx="2141309" cy="64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631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DB6CB-065A-43DC-B619-180D5D66C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A9588-D743-49C4-AFE3-6A014E123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C818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C293DA-DDB3-4211-BE29-2F4AF7D4C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C15B6-40B5-4EBC-A195-A358631426D8}" type="datetimeFigureOut">
              <a:rPr lang="en-NZ" smtClean="0"/>
              <a:t>26/07/2022</a:t>
            </a:fld>
            <a:endParaRPr lang="en-N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07AE9-14C3-4D8C-9800-27442B45D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791CCF-27EC-4944-B45C-F2F8761EC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A4D10-1C9D-4AC5-903F-5A9E8A4494A0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13795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E33D4-1335-4C81-AE4F-4754BB45B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B99615-4B2A-4912-8451-8569AFAA55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D6B9FB-48C7-4F5C-AE7E-AA47A530B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C15B6-40B5-4EBC-A195-A358631426D8}" type="datetimeFigureOut">
              <a:rPr lang="en-NZ" smtClean="0"/>
              <a:t>26/07/2022</a:t>
            </a:fld>
            <a:endParaRPr lang="en-N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289293-0911-42E2-B6A1-03A8E15C5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974CF-AE1C-42DC-879F-72B1A098B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A4D10-1C9D-4AC5-903F-5A9E8A4494A0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884688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68995-561E-447B-A1D6-7723E6F6B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27417-1720-46C4-81B5-F7BBD03A02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C818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BE8931-B466-47A8-BECE-D48E19243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C818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1109C-A86D-4E4F-947D-19644DC6F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C15B6-40B5-4EBC-A195-A358631426D8}" type="datetimeFigureOut">
              <a:rPr lang="en-NZ" smtClean="0"/>
              <a:t>26/07/2022</a:t>
            </a:fld>
            <a:endParaRPr lang="en-NZ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994BF8-5C10-4C90-9775-55A2740B1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38EC78-091F-4A98-B60C-B8435211E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A4D10-1C9D-4AC5-903F-5A9E8A4494A0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104413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295F3-2101-4BDA-ADA1-F2D2BCF21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613E74-5D2F-4F5B-9C78-A24AC1ACDF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15284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974BA8-3002-4553-8C7A-25AAFF6818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rgbClr val="0C818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66EB45-ED3A-4BF5-821E-12A7DFCA52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15284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6CBABC-64D2-4664-9A91-8B66E7A29B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rgbClr val="0C818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B96192-18FC-4CDD-BB3A-BF28E5BB7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C15B6-40B5-4EBC-A195-A358631426D8}" type="datetimeFigureOut">
              <a:rPr lang="en-NZ" smtClean="0"/>
              <a:t>26/07/2022</a:t>
            </a:fld>
            <a:endParaRPr lang="en-NZ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3BE34F-0F6D-40B0-A6F0-EC89E3F15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5B0672-5C9D-4DD3-9FE7-8D1583561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A4D10-1C9D-4AC5-903F-5A9E8A4494A0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06909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DEB21-4990-49DF-B047-DC97FF4A8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15284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42C266-E344-4C58-A446-E597F8B5B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C15B6-40B5-4EBC-A195-A358631426D8}" type="datetimeFigureOut">
              <a:rPr lang="en-NZ" smtClean="0"/>
              <a:t>26/07/2022</a:t>
            </a:fld>
            <a:endParaRPr lang="en-NZ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0AD59F-0AEE-4436-9DE7-665F49583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A9FD89-C658-4704-B408-46DDB63AC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A4D10-1C9D-4AC5-903F-5A9E8A4494A0}" type="slidenum">
              <a:rPr lang="en-NZ" smtClean="0"/>
              <a:t>‹#›</a:t>
            </a:fld>
            <a:endParaRPr lang="en-NZ" dirty="0"/>
          </a:p>
        </p:txBody>
      </p:sp>
      <p:pic>
        <p:nvPicPr>
          <p:cNvPr id="6" name="image3.png">
            <a:extLst>
              <a:ext uri="{FF2B5EF4-FFF2-40B4-BE49-F238E27FC236}">
                <a16:creationId xmlns:a16="http://schemas.microsoft.com/office/drawing/2014/main" id="{CCDC4376-E09F-4067-91B5-3E563FA612D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725" y="0"/>
            <a:ext cx="12023293" cy="323850"/>
          </a:xfrm>
          <a:prstGeom prst="rect">
            <a:avLst/>
          </a:prstGeom>
        </p:spPr>
      </p:pic>
      <p:pic>
        <p:nvPicPr>
          <p:cNvPr id="7" name="image3.png">
            <a:extLst>
              <a:ext uri="{FF2B5EF4-FFF2-40B4-BE49-F238E27FC236}">
                <a16:creationId xmlns:a16="http://schemas.microsoft.com/office/drawing/2014/main" id="{F2FA9A50-400A-4547-A0CA-BA719E37231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6" y="6534150"/>
            <a:ext cx="12120275" cy="323850"/>
          </a:xfrm>
          <a:prstGeom prst="rect">
            <a:avLst/>
          </a:prstGeom>
        </p:spPr>
      </p:pic>
      <p:pic>
        <p:nvPicPr>
          <p:cNvPr id="8" name="Picture 7" descr="A picture containing text, clipart, tableware, plate&#10;&#10;Description automatically generated">
            <a:extLst>
              <a:ext uri="{FF2B5EF4-FFF2-40B4-BE49-F238E27FC236}">
                <a16:creationId xmlns:a16="http://schemas.microsoft.com/office/drawing/2014/main" id="{00EA237A-505D-42B7-960C-F170125F25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796" y="408645"/>
            <a:ext cx="2130222" cy="46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463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38740-C52E-41C9-B295-725CA657B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C15B6-40B5-4EBC-A195-A358631426D8}" type="datetimeFigureOut">
              <a:rPr lang="en-NZ" smtClean="0"/>
              <a:t>26/07/2022</a:t>
            </a:fld>
            <a:endParaRPr lang="en-NZ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A2CBBF-5759-4320-A8E9-B98C6C63E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5A824A-E3AD-4EBB-9135-B2C3060A6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A4D10-1C9D-4AC5-903F-5A9E8A4494A0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35397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65A24-22E3-4D89-B83D-C88C69997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96545-FDD1-46C9-8519-64E9D31C9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rgbClr val="15284C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CC3D4B-EFC2-446E-AF34-D4FF9EBFD4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EC8B60-993B-4A72-BEC8-620180DDC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C15B6-40B5-4EBC-A195-A358631426D8}" type="datetimeFigureOut">
              <a:rPr lang="en-NZ" smtClean="0"/>
              <a:t>26/07/2022</a:t>
            </a:fld>
            <a:endParaRPr lang="en-NZ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A9B4D7-073F-41E4-A94E-85C0FA4DF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0AF97D-9A97-448D-9A98-0B3E035B5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A4D10-1C9D-4AC5-903F-5A9E8A4494A0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80351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084A7-D834-4E80-8ECA-A09A43E0D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15284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E829DF-E63E-43A0-94B4-9EDB5699D1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N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73658D-C0F4-4ED6-BE92-51AC71418A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3AF9FF-FACE-4E6B-AA67-219D5D8C0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C15B6-40B5-4EBC-A195-A358631426D8}" type="datetimeFigureOut">
              <a:rPr lang="en-NZ" smtClean="0"/>
              <a:t>26/07/2022</a:t>
            </a:fld>
            <a:endParaRPr lang="en-NZ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A77BF0-D52F-4C09-A7F9-496908EDE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29CBA9-CC3A-4B45-B686-2A71851FB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A4D10-1C9D-4AC5-903F-5A9E8A4494A0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98336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03D565-20C9-465E-9384-13ACB5C9A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3B8F50-3E01-4731-A50D-2E8291372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A4B09-9CB0-4C5D-B40C-BE3476782A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C15B6-40B5-4EBC-A195-A358631426D8}" type="datetimeFigureOut">
              <a:rPr lang="en-NZ" smtClean="0"/>
              <a:t>26/07/2022</a:t>
            </a:fld>
            <a:endParaRPr lang="en-N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16CB8-DB08-45A4-80B2-95145D2092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4C186E-D304-4D5A-81AD-88276B4A21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A4D10-1C9D-4AC5-903F-5A9E8A4494A0}" type="slidenum">
              <a:rPr lang="en-NZ" smtClean="0"/>
              <a:t>‹#›</a:t>
            </a:fld>
            <a:endParaRPr lang="en-NZ" dirty="0"/>
          </a:p>
        </p:txBody>
      </p:sp>
      <p:pic>
        <p:nvPicPr>
          <p:cNvPr id="7" name="image3.png">
            <a:extLst>
              <a:ext uri="{FF2B5EF4-FFF2-40B4-BE49-F238E27FC236}">
                <a16:creationId xmlns:a16="http://schemas.microsoft.com/office/drawing/2014/main" id="{318ECD93-2AB8-4E71-9833-E65CF5915CD8}"/>
              </a:ext>
            </a:extLst>
          </p:cNvPr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1725" y="0"/>
            <a:ext cx="12023293" cy="323850"/>
          </a:xfrm>
          <a:prstGeom prst="rect">
            <a:avLst/>
          </a:prstGeom>
        </p:spPr>
      </p:pic>
      <p:pic>
        <p:nvPicPr>
          <p:cNvPr id="8" name="image3.png">
            <a:extLst>
              <a:ext uri="{FF2B5EF4-FFF2-40B4-BE49-F238E27FC236}">
                <a16:creationId xmlns:a16="http://schemas.microsoft.com/office/drawing/2014/main" id="{7B3894A7-4108-45D6-BDD6-E9FA64793877}"/>
              </a:ext>
            </a:extLst>
          </p:cNvPr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6" y="6534150"/>
            <a:ext cx="12120275" cy="323850"/>
          </a:xfrm>
          <a:prstGeom prst="rect">
            <a:avLst/>
          </a:prstGeom>
        </p:spPr>
      </p:pic>
      <p:pic>
        <p:nvPicPr>
          <p:cNvPr id="9" name="Picture 8" descr="A picture containing text, clipart, tableware, plate&#10;&#10;Description automatically generated">
            <a:extLst>
              <a:ext uri="{FF2B5EF4-FFF2-40B4-BE49-F238E27FC236}">
                <a16:creationId xmlns:a16="http://schemas.microsoft.com/office/drawing/2014/main" id="{BA39279E-5427-4FD5-AAE6-1BC4C9B7BCA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796" y="408645"/>
            <a:ext cx="2130222" cy="46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276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15284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EE4E5-673D-4EFE-8454-FF03B9ADE4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68362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en-NZ" dirty="0"/>
            </a:br>
            <a:r>
              <a:rPr lang="en-NZ" dirty="0"/>
              <a:t>PMAANZ</a:t>
            </a:r>
            <a:br>
              <a:rPr lang="en-NZ" dirty="0"/>
            </a:br>
            <a:r>
              <a:rPr lang="en-NZ" dirty="0"/>
              <a:t>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588653-25B7-4C08-9316-2D3475D147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NZ" sz="2800" dirty="0"/>
              <a:t>Primary Health Dataset Programme (PHDP)</a:t>
            </a:r>
          </a:p>
          <a:p>
            <a:r>
              <a:rPr lang="en-NZ" sz="2800" dirty="0">
                <a:solidFill>
                  <a:srgbClr val="15284C"/>
                </a:solidFill>
              </a:rPr>
              <a:t>Stephen Lavery</a:t>
            </a:r>
            <a:br>
              <a:rPr lang="en-NZ" sz="2800" dirty="0">
                <a:solidFill>
                  <a:srgbClr val="15284C"/>
                </a:solidFill>
              </a:rPr>
            </a:br>
            <a:r>
              <a:rPr lang="en-NZ" sz="2800" dirty="0">
                <a:solidFill>
                  <a:srgbClr val="15284C"/>
                </a:solidFill>
              </a:rPr>
              <a:t>Tony Cooke</a:t>
            </a:r>
          </a:p>
        </p:txBody>
      </p:sp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B6C433AC-F176-438C-9716-4430A004F7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69" y="522286"/>
            <a:ext cx="1764195" cy="109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906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264C0-655F-45A1-BD0D-6025DDCFD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dirty="0"/>
              <a:t>Data available nationally</a:t>
            </a:r>
            <a:endParaRPr lang="en-N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FBFFA9-8B7C-4252-9633-F52D4EBBEB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5724" y="2303887"/>
            <a:ext cx="10741981" cy="3150981"/>
          </a:xfrm>
          <a:prstGeom prst="rect">
            <a:avLst/>
          </a:prstGeom>
        </p:spPr>
      </p:pic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A383116B-8973-433A-BE63-9E3146C5A9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982" y="5617874"/>
            <a:ext cx="1118151" cy="69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036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60C81-52A6-448D-B955-471DAF9C0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43" y="1881353"/>
            <a:ext cx="3817371" cy="2882462"/>
          </a:xfrm>
        </p:spPr>
        <p:txBody>
          <a:bodyPr>
            <a:normAutofit/>
          </a:bodyPr>
          <a:lstStyle/>
          <a:p>
            <a:r>
              <a:rPr lang="mi-NZ" dirty="0"/>
              <a:t>Data not available nationally</a:t>
            </a:r>
            <a:endParaRPr lang="en-N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EEE945-A891-4304-AEB6-BD2FB2AC0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2814" y="974359"/>
            <a:ext cx="5287214" cy="5247875"/>
          </a:xfrm>
          <a:prstGeom prst="rect">
            <a:avLst/>
          </a:prstGeom>
        </p:spPr>
      </p:pic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7F446863-A9D5-4BFF-AC38-46E3C991CF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982" y="5617874"/>
            <a:ext cx="1118151" cy="69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561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181" y="419765"/>
            <a:ext cx="7211136" cy="11267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>
                <a:cs typeface="+mj-cs"/>
              </a:rPr>
              <a:t>Objective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193243" y="2683339"/>
            <a:ext cx="7805514" cy="37548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34290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34290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34290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34290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6329EF-72DC-4561-8BE1-DB44953D90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211" y="1546545"/>
            <a:ext cx="9211577" cy="5014085"/>
          </a:xfrm>
          <a:prstGeom prst="rect">
            <a:avLst/>
          </a:prstGeom>
        </p:spPr>
      </p:pic>
      <p:pic>
        <p:nvPicPr>
          <p:cNvPr id="6" name="Picture 5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B755ACC1-F732-4CCD-8228-C0683E0815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982" y="5617874"/>
            <a:ext cx="1118151" cy="69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564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556" y="518615"/>
            <a:ext cx="7211136" cy="11267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>
                <a:latin typeface="+mj-lt"/>
                <a:cs typeface="+mj-cs"/>
              </a:rPr>
              <a:t>Proposed data domains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193243" y="2683339"/>
            <a:ext cx="7805514" cy="37548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28600" algn="ctr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342900" indent="-228600" algn="ctr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342900" indent="-228600" algn="ctr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342900" indent="-228600" algn="ctr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342900" indent="-228600" algn="ctr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2FFBD5-7D00-4EA4-BB29-3B7EF7416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459" y="1528626"/>
            <a:ext cx="8480822" cy="4810759"/>
          </a:xfrm>
          <a:prstGeom prst="rect">
            <a:avLst/>
          </a:prstGeom>
        </p:spPr>
      </p:pic>
      <p:pic>
        <p:nvPicPr>
          <p:cNvPr id="6" name="Picture 5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E54500-16E6-4996-B6EF-3E679FDCEA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982" y="5617874"/>
            <a:ext cx="1118151" cy="69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958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Power of Data in the World of Social Justice - I School Online">
            <a:extLst>
              <a:ext uri="{FF2B5EF4-FFF2-40B4-BE49-F238E27FC236}">
                <a16:creationId xmlns:a16="http://schemas.microsoft.com/office/drawing/2014/main" id="{DD1659B1-7B56-4C4E-B376-01AB648E49E1}"/>
              </a:ext>
            </a:extLst>
          </p:cNvPr>
          <p:cNvPicPr>
            <a:picLocks noGrp="1" noChangeAspect="1" noChangeArrowheads="1"/>
          </p:cNvPicPr>
          <p:nvPr>
            <p:ph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762" y="1440255"/>
            <a:ext cx="8525913" cy="388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32E3702-7C7D-4C70-AB0B-57B05AFB52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982" y="5617874"/>
            <a:ext cx="1118151" cy="69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674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9742" y="1284028"/>
            <a:ext cx="2873998" cy="30229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dirty="0">
                <a:latin typeface="+mj-lt"/>
                <a:cs typeface="+mj-cs"/>
              </a:rPr>
              <a:t>NES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6DB85F-3DAB-4796-B21A-C2D78144B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139" y="469380"/>
            <a:ext cx="6369596" cy="6030876"/>
          </a:xfrm>
          <a:prstGeom prst="rect">
            <a:avLst/>
          </a:prstGeom>
        </p:spPr>
      </p:pic>
      <p:pic>
        <p:nvPicPr>
          <p:cNvPr id="4" name="Picture 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954DBD27-3284-44EF-BB8C-2E53CD7575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982" y="5617874"/>
            <a:ext cx="1118151" cy="69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858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08065" y="391932"/>
            <a:ext cx="9323809" cy="7429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>
                <a:latin typeface="+mj-lt"/>
                <a:cs typeface="+mj-cs"/>
              </a:rPr>
              <a:t>Covid-19 impact total population</a:t>
            </a:r>
            <a:endParaRPr lang="en-US" sz="800" dirty="0">
              <a:latin typeface="+mj-lt"/>
              <a:cs typeface="+mj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3B275B-31C2-4992-A87F-3E38A3C77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6989" y="1343922"/>
            <a:ext cx="7928978" cy="5180335"/>
          </a:xfrm>
          <a:prstGeom prst="rect">
            <a:avLst/>
          </a:prstGeom>
        </p:spPr>
      </p:pic>
      <p:pic>
        <p:nvPicPr>
          <p:cNvPr id="4" name="Picture 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A0478878-8D70-4902-AEF9-122EC797B6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982" y="5617874"/>
            <a:ext cx="1118151" cy="69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1444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16378" y="183077"/>
            <a:ext cx="9369193" cy="1359670"/>
          </a:xfrm>
          <a:solidFill>
            <a:schemeClr val="bg1">
              <a:alpha val="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>
                <a:cs typeface="+mj-cs"/>
              </a:rPr>
              <a:t>Covid-19 impact - Māori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D322AC-32D9-42FB-8E14-3BFFFAFD0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0069" y="1326616"/>
            <a:ext cx="7881131" cy="5149075"/>
          </a:xfrm>
          <a:prstGeom prst="rect">
            <a:avLst/>
          </a:prstGeom>
        </p:spPr>
      </p:pic>
      <p:pic>
        <p:nvPicPr>
          <p:cNvPr id="4" name="Picture 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1A686BA7-5CFA-42E9-8611-84D372C2E9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982" y="5617874"/>
            <a:ext cx="1118151" cy="69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531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83128" y="330389"/>
            <a:ext cx="9286066" cy="13596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>
                <a:latin typeface="+mj-lt"/>
                <a:cs typeface="+mj-cs"/>
              </a:rPr>
              <a:t>Covid-19 impact - Pacific</a:t>
            </a:r>
            <a:endParaRPr lang="en-US" sz="1100" dirty="0">
              <a:solidFill>
                <a:schemeClr val="tx1"/>
              </a:solidFill>
              <a:latin typeface="+mj-lt"/>
              <a:cs typeface="+mj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600127-2BAA-4C81-8F38-D40E063268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4581" y="1720653"/>
            <a:ext cx="6993924" cy="4569425"/>
          </a:xfrm>
          <a:prstGeom prst="rect">
            <a:avLst/>
          </a:prstGeom>
        </p:spPr>
      </p:pic>
      <p:pic>
        <p:nvPicPr>
          <p:cNvPr id="4" name="Picture 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4FDAF76B-9BF9-4476-8147-12D6D1C2A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982" y="5617874"/>
            <a:ext cx="1118151" cy="69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167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48964" y="447765"/>
            <a:ext cx="7142047" cy="13596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>
                <a:latin typeface="+mj-lt"/>
                <a:cs typeface="+mj-cs"/>
              </a:rPr>
              <a:t>Covid-19 impact - 0 - 4 years</a:t>
            </a:r>
            <a:endParaRPr lang="en-US" sz="1100" dirty="0">
              <a:latin typeface="+mj-lt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3E3420-4061-4FF9-B1C4-828A1C8CFA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2017" y="1729946"/>
            <a:ext cx="7293193" cy="4764950"/>
          </a:xfrm>
          <a:prstGeom prst="rect">
            <a:avLst/>
          </a:prstGeom>
        </p:spPr>
      </p:pic>
      <p:pic>
        <p:nvPicPr>
          <p:cNvPr id="4" name="Picture 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C3817BD-D44C-4DDA-8A1B-02EB7A54C9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982" y="5617874"/>
            <a:ext cx="1118151" cy="69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731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5C9E7-ED10-450C-9A70-527FFAB4D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dirty="0"/>
              <a:t>Compelling context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6DA80-5522-474D-BC3F-EBE0074AF3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Waitangi Tribunal findings from the Health Services and Outcomes Inquiry (Wai 2575)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improved outcomes for Māori. </a:t>
            </a:r>
            <a:endParaRPr lang="en-NZ" dirty="0"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Health and Disability system review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Focus on equity of outcomes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New Health structures, new opportunities to work in partnership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endParaRPr lang="en-US" dirty="0"/>
          </a:p>
        </p:txBody>
      </p:sp>
      <p:pic>
        <p:nvPicPr>
          <p:cNvPr id="4" name="Picture 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A3CEB8-E0C5-4936-9E61-731C6200F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982" y="5617874"/>
            <a:ext cx="1118151" cy="69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593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2745" y="419765"/>
            <a:ext cx="7211136" cy="11267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>
                <a:latin typeface="+mj-lt"/>
                <a:cs typeface="+mj-cs"/>
              </a:rPr>
              <a:t>Where does PDHP fit with Hira?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193243" y="2683339"/>
            <a:ext cx="7805514" cy="37548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34290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34290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34290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34290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1986648-27EA-4F4E-9E5F-1A0EA60028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435" y="1546545"/>
            <a:ext cx="11213129" cy="4421994"/>
          </a:xfrm>
          <a:prstGeom prst="rect">
            <a:avLst/>
          </a:prstGeom>
        </p:spPr>
      </p:pic>
      <p:pic>
        <p:nvPicPr>
          <p:cNvPr id="6" name="Picture 5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22719382-F7DF-4C3B-A218-25DF2E9805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982" y="5617874"/>
            <a:ext cx="1118151" cy="69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3693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04713" y="390249"/>
            <a:ext cx="6693294" cy="93348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>
                <a:latin typeface="+mj-lt"/>
                <a:cs typeface="+mj-cs"/>
              </a:rPr>
              <a:t>A few questions for you? </a:t>
            </a:r>
          </a:p>
        </p:txBody>
      </p:sp>
      <p:sp>
        <p:nvSpPr>
          <p:cNvPr id="64" name="Content Placeholder 3"/>
          <p:cNvSpPr>
            <a:spLocks noGrp="1"/>
          </p:cNvSpPr>
          <p:nvPr>
            <p:ph idx="10"/>
          </p:nvPr>
        </p:nvSpPr>
        <p:spPr>
          <a:xfrm>
            <a:off x="524933" y="1228918"/>
            <a:ext cx="10016067" cy="4028882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 marL="285750" indent="-2286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  <a:cs typeface="+mn-cs"/>
              </a:rPr>
              <a:t>Do you think that existing primary care datasets can be used as the basis for a national view?</a:t>
            </a:r>
          </a:p>
          <a:p>
            <a:pPr marL="285750" indent="-2286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  <a:cs typeface="+mn-cs"/>
              </a:rPr>
              <a:t>Where does PMAANZ see yourselves in this work?</a:t>
            </a:r>
          </a:p>
          <a:p>
            <a:pPr marL="285750" indent="-2286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  <a:cs typeface="+mn-cs"/>
              </a:rPr>
              <a:t>What should change this end?</a:t>
            </a:r>
          </a:p>
          <a:p>
            <a:pPr marL="285750" indent="-2286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  <a:cs typeface="+mn-cs"/>
              </a:rPr>
              <a:t>Have we missed anything?</a:t>
            </a:r>
          </a:p>
          <a:p>
            <a:pPr marL="285750" indent="-2286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  <a:cs typeface="+mn-cs"/>
              </a:rPr>
              <a:t>How can we best work together?</a:t>
            </a:r>
          </a:p>
        </p:txBody>
      </p:sp>
      <p:pic>
        <p:nvPicPr>
          <p:cNvPr id="4" name="Picture 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ECE34C0-E6A8-4657-A5C2-32F71ED9C3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982" y="5617874"/>
            <a:ext cx="1118151" cy="69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0239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ontent Placeholder 3"/>
          <p:cNvSpPr>
            <a:spLocks noGrp="1"/>
          </p:cNvSpPr>
          <p:nvPr>
            <p:ph idx="10"/>
          </p:nvPr>
        </p:nvSpPr>
        <p:spPr>
          <a:xfrm>
            <a:off x="2992490" y="2292177"/>
            <a:ext cx="6205035" cy="3329395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 marL="57150">
              <a:lnSpc>
                <a:spcPct val="90000"/>
              </a:lnSpc>
            </a:pPr>
            <a:endParaRPr lang="en-US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70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431947-6C08-4DA6-BD3E-3F34AAB26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6805" y="948896"/>
            <a:ext cx="3825639" cy="5100852"/>
          </a:xfrm>
          <a:prstGeom prst="rect">
            <a:avLst/>
          </a:prstGeom>
        </p:spPr>
      </p:pic>
      <p:pic>
        <p:nvPicPr>
          <p:cNvPr id="4" name="Picture 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73FDFC66-E6F3-4439-9184-9FA123A044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982" y="5617874"/>
            <a:ext cx="1118151" cy="69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463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3BD32-E34F-4938-B011-F8111430C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dirty="0"/>
              <a:t>Why a primary care dataset?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1A038-F236-4774-88EC-653082729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342900"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342900"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+mn-lt"/>
                <a:cs typeface="+mn-cs"/>
              </a:rPr>
              <a:t>data is held in lots of places – it’s not joined up</a:t>
            </a:r>
          </a:p>
          <a:p>
            <a:pPr marL="114300">
              <a:spcBef>
                <a:spcPts val="0"/>
              </a:spcBef>
            </a:pPr>
            <a:endParaRPr lang="en-US" sz="280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342900"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+mn-lt"/>
                <a:cs typeface="+mn-cs"/>
              </a:rPr>
              <a:t>so how can a system plan and allocate and invest without relevant population level data?</a:t>
            </a:r>
          </a:p>
          <a:p>
            <a:pPr marL="342900"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342900"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+mn-lt"/>
                <a:cs typeface="+mn-cs"/>
              </a:rPr>
              <a:t>general practice, community providers and PHOs have built data sets locally</a:t>
            </a:r>
          </a:p>
        </p:txBody>
      </p:sp>
      <p:pic>
        <p:nvPicPr>
          <p:cNvPr id="4" name="Picture 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63430B26-5764-4A83-A75C-DB5E72A8C9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982" y="5617874"/>
            <a:ext cx="1118151" cy="69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808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5C9E7-ED10-450C-9A70-527FFAB4D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dirty="0"/>
              <a:t>Benefits for population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6DA80-5522-474D-BC3F-EBE0074AF3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endParaRPr lang="en-US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>
                <a:solidFill>
                  <a:schemeClr val="tx1"/>
                </a:solidFill>
              </a:rPr>
              <a:t>quality of care</a:t>
            </a: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>
                <a:solidFill>
                  <a:schemeClr val="tx1"/>
                </a:solidFill>
              </a:rPr>
              <a:t>health equity for priority populations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>
                <a:solidFill>
                  <a:schemeClr val="tx1"/>
                </a:solidFill>
              </a:rPr>
              <a:t>stronger collaboration with primary and community care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>
                <a:solidFill>
                  <a:schemeClr val="tx1"/>
                </a:solidFill>
              </a:rPr>
              <a:t>integrates with the wider digital ecosystem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>
                <a:solidFill>
                  <a:schemeClr val="tx1"/>
                </a:solidFill>
              </a:rPr>
              <a:t>improved governance of primary and community healthcare data including </a:t>
            </a: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Māori</a:t>
            </a:r>
            <a:r>
              <a:rPr lang="en-GB">
                <a:solidFill>
                  <a:schemeClr val="tx1"/>
                </a:solidFill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data sovereignty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A3CEB8-E0C5-4936-9E61-731C6200F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982" y="5617874"/>
            <a:ext cx="1118151" cy="69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137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5C9E7-ED10-450C-9A70-527FFAB4D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dirty="0"/>
              <a:t>Benefits to community providers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6DA80-5522-474D-BC3F-EBE0074AF3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a more complete set of primary health information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provides the evidence for you to design services for your populations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can provide data where there is a data sharing agreement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Te Whatu Ora is the custodian of the data and will facilitate its curation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this data provides the evidence needed to ensure equity of services and achieve pae ora </a:t>
            </a:r>
          </a:p>
        </p:txBody>
      </p:sp>
      <p:pic>
        <p:nvPicPr>
          <p:cNvPr id="4" name="Picture 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A3CEB8-E0C5-4936-9E61-731C6200F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982" y="5617874"/>
            <a:ext cx="1118151" cy="69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181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17CE4-BA58-408F-B9F9-1AC5E881C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dirty="0"/>
              <a:t>Challenging journey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9EB26-3C7A-4439-BD7B-8731AE5971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a programme started in 2016</a:t>
            </a:r>
          </a:p>
          <a:p>
            <a:pPr marL="342900"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+mn-lt"/>
            </a:endParaRPr>
          </a:p>
          <a:p>
            <a:pPr marL="342900"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work was undertaken by the primary care sector to progress</a:t>
            </a:r>
          </a:p>
          <a:p>
            <a:pPr marL="342900"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+mn-lt"/>
            </a:endParaRPr>
          </a:p>
          <a:p>
            <a:pPr marL="342900"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parties were not aligned on the “how” and “where”</a:t>
            </a:r>
            <a:br>
              <a:rPr lang="en-US" sz="2800" dirty="0">
                <a:solidFill>
                  <a:schemeClr val="tx1"/>
                </a:solidFill>
                <a:latin typeface="+mn-lt"/>
              </a:rPr>
            </a:br>
            <a:endParaRPr lang="en-US" sz="2800" dirty="0">
              <a:solidFill>
                <a:schemeClr val="tx1"/>
              </a:solidFill>
              <a:latin typeface="+mn-lt"/>
            </a:endParaRPr>
          </a:p>
          <a:p>
            <a:pPr marL="342900"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a new approach was initiated in 2019 </a:t>
            </a:r>
          </a:p>
          <a:p>
            <a:pPr marL="342900"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+mn-lt"/>
            </a:endParaRPr>
          </a:p>
          <a:p>
            <a:pPr marL="342900"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this was delayed due to the development of nHIP (precursor to Hira) and COVID-19</a:t>
            </a:r>
          </a:p>
          <a:p>
            <a:pPr marL="342900"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+mn-lt"/>
            </a:endParaRPr>
          </a:p>
          <a:p>
            <a:pPr marL="342900"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there is an opportunity to deliver much needed capability in partnership with the sector</a:t>
            </a:r>
          </a:p>
        </p:txBody>
      </p:sp>
      <p:pic>
        <p:nvPicPr>
          <p:cNvPr id="4" name="Picture 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94D516E-BB3E-4E9C-BCFF-F1E9CFADEF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982" y="5617874"/>
            <a:ext cx="1118151" cy="69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581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96ADA-40B7-4515-BA45-1B5BB47A5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dirty="0"/>
              <a:t>PHDP approach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316F5-B1C4-4F49-8362-CFF2382F56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2286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+mn-lt"/>
                <a:cs typeface="+mn-cs"/>
              </a:rPr>
              <a:t>broad sector engagement</a:t>
            </a:r>
          </a:p>
          <a:p>
            <a:pPr marL="342900" indent="-2286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+mn-lt"/>
                <a:cs typeface="+mn-cs"/>
              </a:rPr>
              <a:t>strong governance with acknowledged leaders in the sector</a:t>
            </a:r>
          </a:p>
          <a:p>
            <a:pPr marL="342900" indent="-2286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+mn-lt"/>
                <a:cs typeface="+mn-cs"/>
              </a:rPr>
              <a:t>combine sector capability with Ministry,</a:t>
            </a:r>
            <a:r>
              <a:rPr lang="en-US" dirty="0">
                <a:solidFill>
                  <a:schemeClr val="tx1"/>
                </a:solidFill>
              </a:rPr>
              <a:t> Te Whatu Ora and </a:t>
            </a:r>
            <a:r>
              <a:rPr lang="en-US" sz="2800" dirty="0">
                <a:solidFill>
                  <a:schemeClr val="tx1"/>
                </a:solidFill>
                <a:latin typeface="+mn-lt"/>
                <a:cs typeface="+mn-cs"/>
              </a:rPr>
              <a:t>Te Aka Whai Ora scale and resources </a:t>
            </a:r>
          </a:p>
          <a:p>
            <a:pPr marL="342900" indent="-2286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+mn-lt"/>
                <a:cs typeface="+mn-cs"/>
              </a:rPr>
              <a:t>connect siloed data platforms, analytical expertise, and communities of interest</a:t>
            </a:r>
          </a:p>
        </p:txBody>
      </p:sp>
      <p:pic>
        <p:nvPicPr>
          <p:cNvPr id="4" name="Picture 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BCFAA6A3-F077-45AD-A269-A06F2D6ECD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982" y="5617874"/>
            <a:ext cx="1118151" cy="69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276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691AF-09A8-4B9F-8C36-0180435A0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Timing and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607AC-E12B-4977-8233-6AD743328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NZ" dirty="0">
                <a:solidFill>
                  <a:schemeClr val="tx1"/>
                </a:solidFill>
              </a:rPr>
              <a:t>9-12 months</a:t>
            </a:r>
          </a:p>
          <a:p>
            <a:pPr lvl="1">
              <a:lnSpc>
                <a:spcPct val="150000"/>
              </a:lnSpc>
            </a:pPr>
            <a:r>
              <a:rPr lang="en-NZ" dirty="0"/>
              <a:t>sector collaboration on the data  </a:t>
            </a:r>
          </a:p>
          <a:p>
            <a:pPr lvl="1">
              <a:lnSpc>
                <a:spcPct val="150000"/>
              </a:lnSpc>
            </a:pPr>
            <a:r>
              <a:rPr lang="en-NZ" dirty="0"/>
              <a:t>assembly of the data</a:t>
            </a:r>
          </a:p>
          <a:p>
            <a:pPr lvl="1">
              <a:lnSpc>
                <a:spcPct val="150000"/>
              </a:lnSpc>
            </a:pPr>
            <a:r>
              <a:rPr lang="en-NZ" dirty="0"/>
              <a:t>development of technical architecture to enable assembly data</a:t>
            </a:r>
          </a:p>
          <a:p>
            <a:pPr lvl="1">
              <a:lnSpc>
                <a:spcPct val="150000"/>
              </a:lnSpc>
            </a:pPr>
            <a:r>
              <a:rPr lang="en-NZ" dirty="0"/>
              <a:t>partners in the development</a:t>
            </a:r>
          </a:p>
        </p:txBody>
      </p:sp>
      <p:pic>
        <p:nvPicPr>
          <p:cNvPr id="4" name="Picture 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2DF36C46-2ABD-4AB4-9BDC-4FE7B79C4E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982" y="5617874"/>
            <a:ext cx="1118151" cy="69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176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607215C-D58F-4F2D-9163-321B9B430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dirty="0"/>
              <a:t>We are not starting from scratch</a:t>
            </a:r>
            <a:endParaRPr lang="en-NZ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BC913A1-A1A7-41CD-BF54-8B9B5B613C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+mn-lt"/>
                <a:cs typeface="+mn-cs"/>
              </a:rPr>
              <a:t>data is held in lots of places – it’s not joined up</a:t>
            </a:r>
          </a:p>
          <a:p>
            <a:pPr marL="114300">
              <a:spcBef>
                <a:spcPts val="0"/>
              </a:spcBef>
            </a:pPr>
            <a:endParaRPr lang="en-US" sz="280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342900"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+mn-lt"/>
                <a:cs typeface="+mn-cs"/>
              </a:rPr>
              <a:t>so how can a system plan and allocate and invest without relevant population level data?</a:t>
            </a:r>
          </a:p>
          <a:p>
            <a:pPr marL="342900"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342900"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+mn-lt"/>
                <a:cs typeface="+mn-cs"/>
              </a:rPr>
              <a:t>general practice, PHOs and Māori health providers have built data sets locally</a:t>
            </a:r>
          </a:p>
          <a:p>
            <a:pPr marL="0" indent="0">
              <a:buNone/>
            </a:pPr>
            <a:endParaRPr lang="en-NZ" dirty="0"/>
          </a:p>
        </p:txBody>
      </p:sp>
      <p:pic>
        <p:nvPicPr>
          <p:cNvPr id="6" name="Picture 5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1D91D91A-5C17-4804-A411-9E09F15BD2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982" y="5617874"/>
            <a:ext cx="1118151" cy="69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626968"/>
      </p:ext>
    </p:extLst>
  </p:cSld>
  <p:clrMapOvr>
    <a:masterClrMapping/>
  </p:clrMapOvr>
</p:sld>
</file>

<file path=ppt/theme/theme1.xml><?xml version="1.0" encoding="utf-8"?>
<a:theme xmlns:a="http://schemas.openxmlformats.org/drawingml/2006/main" name="TeWhatuOra-NonReverse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WhatuOra-NonReversed" id="{D305B962-94A0-4BE9-9C32-4A4C66A9B7FF}" vid="{DB570784-E8F6-4D2C-9D60-EA1336A5511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8076DCB54112449354E2A6B435579D" ma:contentTypeVersion="13" ma:contentTypeDescription="Create a new document." ma:contentTypeScope="" ma:versionID="d933a00800ae4300f987a9bb6de111ca">
  <xsd:schema xmlns:xsd="http://www.w3.org/2001/XMLSchema" xmlns:xs="http://www.w3.org/2001/XMLSchema" xmlns:p="http://schemas.microsoft.com/office/2006/metadata/properties" xmlns:ns2="4509f0d6-46bd-42ca-802d-9751438066fd" xmlns:ns3="23cfba67-173b-405a-91a2-ee05605b5faa" targetNamespace="http://schemas.microsoft.com/office/2006/metadata/properties" ma:root="true" ma:fieldsID="a5868655e8c6a6707e4cc638b30d6bc4" ns2:_="" ns3:_="">
    <xsd:import namespace="4509f0d6-46bd-42ca-802d-9751438066fd"/>
    <xsd:import namespace="23cfba67-173b-405a-91a2-ee05605b5f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09f0d6-46bd-42ca-802d-9751438066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0413e039-5297-4392-bfce-c6182202c71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cfba67-173b-405a-91a2-ee05605b5fa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509f0d6-46bd-42ca-802d-9751438066f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AE2843F-9761-47EE-BBFE-03662763ABFB}"/>
</file>

<file path=customXml/itemProps2.xml><?xml version="1.0" encoding="utf-8"?>
<ds:datastoreItem xmlns:ds="http://schemas.openxmlformats.org/officeDocument/2006/customXml" ds:itemID="{EDA177F2-7BDD-4533-B1D0-EF4C5D2601A5}"/>
</file>

<file path=customXml/itemProps3.xml><?xml version="1.0" encoding="utf-8"?>
<ds:datastoreItem xmlns:ds="http://schemas.openxmlformats.org/officeDocument/2006/customXml" ds:itemID="{DA2C4C92-854A-46B6-921F-136B23658FA8}"/>
</file>

<file path=docProps/app.xml><?xml version="1.0" encoding="utf-8"?>
<Properties xmlns="http://schemas.openxmlformats.org/officeDocument/2006/extended-properties" xmlns:vt="http://schemas.openxmlformats.org/officeDocument/2006/docPropsVTypes">
  <Template>TeWhatuOra-NonReversed</Template>
  <TotalTime>208</TotalTime>
  <Words>474</Words>
  <Application>Microsoft Office PowerPoint</Application>
  <PresentationFormat>Widescreen</PresentationFormat>
  <Paragraphs>85</Paragraphs>
  <Slides>22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Segoe UI</vt:lpstr>
      <vt:lpstr>Wingdings</vt:lpstr>
      <vt:lpstr>TeWhatuOra-NonReversed</vt:lpstr>
      <vt:lpstr> PMAANZ Update</vt:lpstr>
      <vt:lpstr>Compelling context</vt:lpstr>
      <vt:lpstr>Why a primary care dataset?</vt:lpstr>
      <vt:lpstr>Benefits for population</vt:lpstr>
      <vt:lpstr>Benefits to community providers</vt:lpstr>
      <vt:lpstr>Challenging journey</vt:lpstr>
      <vt:lpstr>PHDP approach</vt:lpstr>
      <vt:lpstr>Timing and objectives</vt:lpstr>
      <vt:lpstr>We are not starting from scratch</vt:lpstr>
      <vt:lpstr>Data available nationally</vt:lpstr>
      <vt:lpstr>Data not available nationally</vt:lpstr>
      <vt:lpstr>Objective</vt:lpstr>
      <vt:lpstr>Proposed data domains</vt:lpstr>
      <vt:lpstr>PowerPoint Presentation</vt:lpstr>
      <vt:lpstr>NES</vt:lpstr>
      <vt:lpstr>Covid-19 impact total population</vt:lpstr>
      <vt:lpstr>Covid-19 impact - Māori</vt:lpstr>
      <vt:lpstr>Covid-19 impact - Pacific</vt:lpstr>
      <vt:lpstr>Covid-19 impact - 0 - 4 years</vt:lpstr>
      <vt:lpstr>Where does PDHP fit with Hira?</vt:lpstr>
      <vt:lpstr>A few questions for you?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Care Sector Update</dc:title>
  <dc:creator>Gayatri Fernando</dc:creator>
  <cp:lastModifiedBy>Stephen Lavery</cp:lastModifiedBy>
  <cp:revision>9</cp:revision>
  <dcterms:created xsi:type="dcterms:W3CDTF">2022-07-18T03:49:44Z</dcterms:created>
  <dcterms:modified xsi:type="dcterms:W3CDTF">2022-07-25T21:15:34Z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0x010100988076DCB54112449354E2A6B435579D</vt:lpwstr>
  </property>
</Properties>
</file>