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omments/modernComment_7FFE587B_1578075E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8"/>
  </p:notesMasterIdLst>
  <p:sldIdLst>
    <p:sldId id="2147375223" r:id="rId5"/>
    <p:sldId id="2147375224" r:id="rId6"/>
    <p:sldId id="214737522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F70532-331C-393F-E8D0-A54E28967852}" name="Rhys Vaughan-Jones" initials="RVJ" userId="S::Rhys.Vaughan-Jones@health.govt.nz::193c19eb-41af-4b5a-99f1-20cf4f294b7c" providerId="AD"/>
  <p188:author id="{79E01B32-573A-F5E2-802E-67F999150EAE}" name="Sarah Keenan" initials="SK" userId="S::sarah.keenan@health.govt.nz::bfe5d15b-8f6e-44d0-a8a8-0d531e69af74" providerId="AD"/>
  <p188:author id="{4FCE7C4A-4BD3-4638-485E-EC47665003A3}" name="Sarah Keenan" initials="SK" userId="S::Sarah.Keenan@health.govt.nz::bfe5d15b-8f6e-44d0-a8a8-0d531e69af74" providerId="AD"/>
  <p188:author id="{838CDF5A-A926-8C76-6CCF-908C8F51C2FB}" name="Katie Davis" initials="KD" userId="S::katie.davis@health.govt.nz::bf4f18e3-29ab-4e32-ad35-e9e7fe8534e7" providerId="AD"/>
  <p188:author id="{1DA90CBB-D30E-F3FA-51EF-3A6FD380E16D}" name="Loren Shand" initials="LS" userId="S::Loren.Shand@health.govt.nz::a76009ab-435e-4f29-9383-e6ac2b5e34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60"/>
    <a:srgbClr val="129BAE"/>
    <a:srgbClr val="6FBEC5"/>
    <a:srgbClr val="8BC4A3"/>
    <a:srgbClr val="F6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2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Keenan" userId="bfe5d15b-8f6e-44d0-a8a8-0d531e69af74" providerId="ADAL" clId="{FACFF911-5BDB-4B5E-9076-3A3D19DBEF74}"/>
    <pc:docChg chg="delSld delMainMaster">
      <pc:chgData name="Sarah Keenan" userId="bfe5d15b-8f6e-44d0-a8a8-0d531e69af74" providerId="ADAL" clId="{FACFF911-5BDB-4B5E-9076-3A3D19DBEF74}" dt="2023-03-23T05:22:09.254" v="1" actId="2696"/>
      <pc:docMkLst>
        <pc:docMk/>
      </pc:docMkLst>
      <pc:sldChg chg="del">
        <pc:chgData name="Sarah Keenan" userId="bfe5d15b-8f6e-44d0-a8a8-0d531e69af74" providerId="ADAL" clId="{FACFF911-5BDB-4B5E-9076-3A3D19DBEF74}" dt="2023-03-23T05:22:04.221" v="0" actId="2696"/>
        <pc:sldMkLst>
          <pc:docMk/>
          <pc:sldMk cId="2639603512" sldId="277"/>
        </pc:sldMkLst>
      </pc:sldChg>
      <pc:sldChg chg="del">
        <pc:chgData name="Sarah Keenan" userId="bfe5d15b-8f6e-44d0-a8a8-0d531e69af74" providerId="ADAL" clId="{FACFF911-5BDB-4B5E-9076-3A3D19DBEF74}" dt="2023-03-23T05:22:04.221" v="0" actId="2696"/>
        <pc:sldMkLst>
          <pc:docMk/>
          <pc:sldMk cId="1835695850" sldId="2147375196"/>
        </pc:sldMkLst>
      </pc:sldChg>
      <pc:sldChg chg="del">
        <pc:chgData name="Sarah Keenan" userId="bfe5d15b-8f6e-44d0-a8a8-0d531e69af74" providerId="ADAL" clId="{FACFF911-5BDB-4B5E-9076-3A3D19DBEF74}" dt="2023-03-23T05:22:04.221" v="0" actId="2696"/>
        <pc:sldMkLst>
          <pc:docMk/>
          <pc:sldMk cId="2902374502" sldId="2147375213"/>
        </pc:sldMkLst>
      </pc:sldChg>
      <pc:sldChg chg="del">
        <pc:chgData name="Sarah Keenan" userId="bfe5d15b-8f6e-44d0-a8a8-0d531e69af74" providerId="ADAL" clId="{FACFF911-5BDB-4B5E-9076-3A3D19DBEF74}" dt="2023-03-23T05:22:04.221" v="0" actId="2696"/>
        <pc:sldMkLst>
          <pc:docMk/>
          <pc:sldMk cId="1068546131" sldId="2147375225"/>
        </pc:sldMkLst>
      </pc:sldChg>
      <pc:sldChg chg="del">
        <pc:chgData name="Sarah Keenan" userId="bfe5d15b-8f6e-44d0-a8a8-0d531e69af74" providerId="ADAL" clId="{FACFF911-5BDB-4B5E-9076-3A3D19DBEF74}" dt="2023-03-23T05:22:04.221" v="0" actId="2696"/>
        <pc:sldMkLst>
          <pc:docMk/>
          <pc:sldMk cId="3549642144" sldId="2147375232"/>
        </pc:sldMkLst>
      </pc:sldChg>
      <pc:sldChg chg="del">
        <pc:chgData name="Sarah Keenan" userId="bfe5d15b-8f6e-44d0-a8a8-0d531e69af74" providerId="ADAL" clId="{FACFF911-5BDB-4B5E-9076-3A3D19DBEF74}" dt="2023-03-23T05:22:04.221" v="0" actId="2696"/>
        <pc:sldMkLst>
          <pc:docMk/>
          <pc:sldMk cId="4230033967" sldId="2147375234"/>
        </pc:sldMkLst>
      </pc:sldChg>
      <pc:sldChg chg="del">
        <pc:chgData name="Sarah Keenan" userId="bfe5d15b-8f6e-44d0-a8a8-0d531e69af74" providerId="ADAL" clId="{FACFF911-5BDB-4B5E-9076-3A3D19DBEF74}" dt="2023-03-23T05:22:04.221" v="0" actId="2696"/>
        <pc:sldMkLst>
          <pc:docMk/>
          <pc:sldMk cId="652718171" sldId="2147375237"/>
        </pc:sldMkLst>
      </pc:sldChg>
      <pc:sldChg chg="del">
        <pc:chgData name="Sarah Keenan" userId="bfe5d15b-8f6e-44d0-a8a8-0d531e69af74" providerId="ADAL" clId="{FACFF911-5BDB-4B5E-9076-3A3D19DBEF74}" dt="2023-03-23T05:22:04.221" v="0" actId="2696"/>
        <pc:sldMkLst>
          <pc:docMk/>
          <pc:sldMk cId="1808720879" sldId="2147375238"/>
        </pc:sldMkLst>
      </pc:sldChg>
      <pc:sldChg chg="del">
        <pc:chgData name="Sarah Keenan" userId="bfe5d15b-8f6e-44d0-a8a8-0d531e69af74" providerId="ADAL" clId="{FACFF911-5BDB-4B5E-9076-3A3D19DBEF74}" dt="2023-03-23T05:22:04.221" v="0" actId="2696"/>
        <pc:sldMkLst>
          <pc:docMk/>
          <pc:sldMk cId="2189604545" sldId="2147375239"/>
        </pc:sldMkLst>
      </pc:sldChg>
      <pc:sldChg chg="del">
        <pc:chgData name="Sarah Keenan" userId="bfe5d15b-8f6e-44d0-a8a8-0d531e69af74" providerId="ADAL" clId="{FACFF911-5BDB-4B5E-9076-3A3D19DBEF74}" dt="2023-03-23T05:22:04.221" v="0" actId="2696"/>
        <pc:sldMkLst>
          <pc:docMk/>
          <pc:sldMk cId="1625888848" sldId="2147375241"/>
        </pc:sldMkLst>
      </pc:sldChg>
      <pc:sldChg chg="del">
        <pc:chgData name="Sarah Keenan" userId="bfe5d15b-8f6e-44d0-a8a8-0d531e69af74" providerId="ADAL" clId="{FACFF911-5BDB-4B5E-9076-3A3D19DBEF74}" dt="2023-03-23T05:22:04.221" v="0" actId="2696"/>
        <pc:sldMkLst>
          <pc:docMk/>
          <pc:sldMk cId="388575276" sldId="2147375242"/>
        </pc:sldMkLst>
      </pc:sldChg>
      <pc:sldChg chg="del">
        <pc:chgData name="Sarah Keenan" userId="bfe5d15b-8f6e-44d0-a8a8-0d531e69af74" providerId="ADAL" clId="{FACFF911-5BDB-4B5E-9076-3A3D19DBEF74}" dt="2023-03-23T05:22:04.221" v="0" actId="2696"/>
        <pc:sldMkLst>
          <pc:docMk/>
          <pc:sldMk cId="1858312517" sldId="2147375243"/>
        </pc:sldMkLst>
      </pc:sldChg>
      <pc:sldChg chg="del">
        <pc:chgData name="Sarah Keenan" userId="bfe5d15b-8f6e-44d0-a8a8-0d531e69af74" providerId="ADAL" clId="{FACFF911-5BDB-4B5E-9076-3A3D19DBEF74}" dt="2023-03-23T05:22:04.221" v="0" actId="2696"/>
        <pc:sldMkLst>
          <pc:docMk/>
          <pc:sldMk cId="2802744329" sldId="2147375245"/>
        </pc:sldMkLst>
      </pc:sldChg>
      <pc:sldChg chg="del">
        <pc:chgData name="Sarah Keenan" userId="bfe5d15b-8f6e-44d0-a8a8-0d531e69af74" providerId="ADAL" clId="{FACFF911-5BDB-4B5E-9076-3A3D19DBEF74}" dt="2023-03-23T05:22:04.221" v="0" actId="2696"/>
        <pc:sldMkLst>
          <pc:docMk/>
          <pc:sldMk cId="4253262516" sldId="2147375246"/>
        </pc:sldMkLst>
      </pc:sldChg>
      <pc:sldChg chg="del">
        <pc:chgData name="Sarah Keenan" userId="bfe5d15b-8f6e-44d0-a8a8-0d531e69af74" providerId="ADAL" clId="{FACFF911-5BDB-4B5E-9076-3A3D19DBEF74}" dt="2023-03-23T05:22:04.221" v="0" actId="2696"/>
        <pc:sldMkLst>
          <pc:docMk/>
          <pc:sldMk cId="3913645362" sldId="2147375247"/>
        </pc:sldMkLst>
      </pc:sldChg>
      <pc:sldChg chg="del">
        <pc:chgData name="Sarah Keenan" userId="bfe5d15b-8f6e-44d0-a8a8-0d531e69af74" providerId="ADAL" clId="{FACFF911-5BDB-4B5E-9076-3A3D19DBEF74}" dt="2023-03-23T05:22:09.254" v="1" actId="2696"/>
        <pc:sldMkLst>
          <pc:docMk/>
          <pc:sldMk cId="480946184" sldId="2147375248"/>
        </pc:sldMkLst>
      </pc:sldChg>
      <pc:sldChg chg="del">
        <pc:chgData name="Sarah Keenan" userId="bfe5d15b-8f6e-44d0-a8a8-0d531e69af74" providerId="ADAL" clId="{FACFF911-5BDB-4B5E-9076-3A3D19DBEF74}" dt="2023-03-23T05:22:09.254" v="1" actId="2696"/>
        <pc:sldMkLst>
          <pc:docMk/>
          <pc:sldMk cId="2592579672" sldId="2147375251"/>
        </pc:sldMkLst>
      </pc:sldChg>
      <pc:sldMasterChg chg="del delSldLayout">
        <pc:chgData name="Sarah Keenan" userId="bfe5d15b-8f6e-44d0-a8a8-0d531e69af74" providerId="ADAL" clId="{FACFF911-5BDB-4B5E-9076-3A3D19DBEF74}" dt="2023-03-23T05:22:04.221" v="0" actId="2696"/>
        <pc:sldMasterMkLst>
          <pc:docMk/>
          <pc:sldMasterMk cId="1447190287" sldId="2147483648"/>
        </pc:sldMasterMkLst>
        <pc:sldLayoutChg chg="del">
          <pc:chgData name="Sarah Keenan" userId="bfe5d15b-8f6e-44d0-a8a8-0d531e69af74" providerId="ADAL" clId="{FACFF911-5BDB-4B5E-9076-3A3D19DBEF74}" dt="2023-03-23T05:22:04.221" v="0" actId="2696"/>
          <pc:sldLayoutMkLst>
            <pc:docMk/>
            <pc:sldMasterMk cId="1447190287" sldId="2147483648"/>
            <pc:sldLayoutMk cId="525876142" sldId="2147483655"/>
          </pc:sldLayoutMkLst>
        </pc:sldLayoutChg>
        <pc:sldLayoutChg chg="del">
          <pc:chgData name="Sarah Keenan" userId="bfe5d15b-8f6e-44d0-a8a8-0d531e69af74" providerId="ADAL" clId="{FACFF911-5BDB-4B5E-9076-3A3D19DBEF74}" dt="2023-03-23T05:22:04.221" v="0" actId="2696"/>
          <pc:sldLayoutMkLst>
            <pc:docMk/>
            <pc:sldMasterMk cId="1447190287" sldId="2147483648"/>
            <pc:sldLayoutMk cId="2752218528" sldId="2147483659"/>
          </pc:sldLayoutMkLst>
        </pc:sldLayoutChg>
        <pc:sldLayoutChg chg="del">
          <pc:chgData name="Sarah Keenan" userId="bfe5d15b-8f6e-44d0-a8a8-0d531e69af74" providerId="ADAL" clId="{FACFF911-5BDB-4B5E-9076-3A3D19DBEF74}" dt="2023-03-23T05:22:04.221" v="0" actId="2696"/>
          <pc:sldLayoutMkLst>
            <pc:docMk/>
            <pc:sldMasterMk cId="1447190287" sldId="2147483648"/>
            <pc:sldLayoutMk cId="954110070" sldId="2147483705"/>
          </pc:sldLayoutMkLst>
        </pc:sldLayoutChg>
        <pc:sldLayoutChg chg="del">
          <pc:chgData name="Sarah Keenan" userId="bfe5d15b-8f6e-44d0-a8a8-0d531e69af74" providerId="ADAL" clId="{FACFF911-5BDB-4B5E-9076-3A3D19DBEF74}" dt="2023-03-23T05:22:04.221" v="0" actId="2696"/>
          <pc:sldLayoutMkLst>
            <pc:docMk/>
            <pc:sldMasterMk cId="1447190287" sldId="2147483648"/>
            <pc:sldLayoutMk cId="745291322" sldId="2147483706"/>
          </pc:sldLayoutMkLst>
        </pc:sldLayoutChg>
      </pc:sldMasterChg>
      <pc:sldMasterChg chg="del delSldLayout">
        <pc:chgData name="Sarah Keenan" userId="bfe5d15b-8f6e-44d0-a8a8-0d531e69af74" providerId="ADAL" clId="{FACFF911-5BDB-4B5E-9076-3A3D19DBEF74}" dt="2023-03-23T05:22:04.221" v="0" actId="2696"/>
        <pc:sldMasterMkLst>
          <pc:docMk/>
          <pc:sldMasterMk cId="2392857871" sldId="2147483660"/>
        </pc:sldMasterMkLst>
        <pc:sldLayoutChg chg="del">
          <pc:chgData name="Sarah Keenan" userId="bfe5d15b-8f6e-44d0-a8a8-0d531e69af74" providerId="ADAL" clId="{FACFF911-5BDB-4B5E-9076-3A3D19DBEF74}" dt="2023-03-23T05:22:04.221" v="0" actId="2696"/>
          <pc:sldLayoutMkLst>
            <pc:docMk/>
            <pc:sldMasterMk cId="2392857871" sldId="2147483660"/>
            <pc:sldLayoutMk cId="2699860125" sldId="2147483661"/>
          </pc:sldLayoutMkLst>
        </pc:sldLayoutChg>
        <pc:sldLayoutChg chg="del">
          <pc:chgData name="Sarah Keenan" userId="bfe5d15b-8f6e-44d0-a8a8-0d531e69af74" providerId="ADAL" clId="{FACFF911-5BDB-4B5E-9076-3A3D19DBEF74}" dt="2023-03-23T05:22:04.221" v="0" actId="2696"/>
          <pc:sldLayoutMkLst>
            <pc:docMk/>
            <pc:sldMasterMk cId="2392857871" sldId="2147483660"/>
            <pc:sldLayoutMk cId="117298336" sldId="2147483662"/>
          </pc:sldLayoutMkLst>
        </pc:sldLayoutChg>
        <pc:sldLayoutChg chg="del">
          <pc:chgData name="Sarah Keenan" userId="bfe5d15b-8f6e-44d0-a8a8-0d531e69af74" providerId="ADAL" clId="{FACFF911-5BDB-4B5E-9076-3A3D19DBEF74}" dt="2023-03-23T05:22:04.221" v="0" actId="2696"/>
          <pc:sldLayoutMkLst>
            <pc:docMk/>
            <pc:sldMasterMk cId="2392857871" sldId="2147483660"/>
            <pc:sldLayoutMk cId="1679295801" sldId="2147483663"/>
          </pc:sldLayoutMkLst>
        </pc:sldLayoutChg>
      </pc:sldMasterChg>
      <pc:sldMasterChg chg="del delSldLayout">
        <pc:chgData name="Sarah Keenan" userId="bfe5d15b-8f6e-44d0-a8a8-0d531e69af74" providerId="ADAL" clId="{FACFF911-5BDB-4B5E-9076-3A3D19DBEF74}" dt="2023-03-23T05:22:09.254" v="1" actId="2696"/>
        <pc:sldMasterMkLst>
          <pc:docMk/>
          <pc:sldMasterMk cId="2623015175" sldId="2147483664"/>
        </pc:sldMasterMkLst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171860642" sldId="2147483665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3285841440" sldId="2147483666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4230019465" sldId="2147483667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424590622" sldId="2147483668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251313739" sldId="2147483669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421678689" sldId="2147483670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1540745765" sldId="2147483671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2585062570" sldId="2147483672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2078315440" sldId="2147483673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9550468" sldId="2147483674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3419458850" sldId="2147483675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1229177473" sldId="2147483676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814544685" sldId="2147483677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2208005889" sldId="2147483678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4223725838" sldId="2147483679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3202708716" sldId="2147483680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2464517289" sldId="2147483681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4054944244" sldId="2147483682"/>
          </pc:sldLayoutMkLst>
        </pc:sldLayoutChg>
        <pc:sldLayoutChg chg="del">
          <pc:chgData name="Sarah Keenan" userId="bfe5d15b-8f6e-44d0-a8a8-0d531e69af74" providerId="ADAL" clId="{FACFF911-5BDB-4B5E-9076-3A3D19DBEF74}" dt="2023-03-23T05:22:09.254" v="1" actId="2696"/>
          <pc:sldLayoutMkLst>
            <pc:docMk/>
            <pc:sldMasterMk cId="2623015175" sldId="2147483664"/>
            <pc:sldLayoutMk cId="398049427" sldId="2147483683"/>
          </pc:sldLayoutMkLst>
        </pc:sldLayoutChg>
      </pc:sldMasterChg>
      <pc:sldMasterChg chg="del delSldLayout">
        <pc:chgData name="Sarah Keenan" userId="bfe5d15b-8f6e-44d0-a8a8-0d531e69af74" providerId="ADAL" clId="{FACFF911-5BDB-4B5E-9076-3A3D19DBEF74}" dt="2023-03-23T05:22:04.221" v="0" actId="2696"/>
        <pc:sldMasterMkLst>
          <pc:docMk/>
          <pc:sldMasterMk cId="1447190287" sldId="2147483730"/>
        </pc:sldMasterMkLst>
        <pc:sldLayoutChg chg="del">
          <pc:chgData name="Sarah Keenan" userId="bfe5d15b-8f6e-44d0-a8a8-0d531e69af74" providerId="ADAL" clId="{FACFF911-5BDB-4B5E-9076-3A3D19DBEF74}" dt="2023-03-23T05:22:04.221" v="0" actId="2696"/>
          <pc:sldLayoutMkLst>
            <pc:docMk/>
            <pc:sldMasterMk cId="1447190287" sldId="2147483730"/>
            <pc:sldLayoutMk cId="1940243558" sldId="2147483731"/>
          </pc:sldLayoutMkLst>
        </pc:sldLayoutChg>
      </pc:sldMasterChg>
      <pc:sldMasterChg chg="del delSldLayout">
        <pc:chgData name="Sarah Keenan" userId="bfe5d15b-8f6e-44d0-a8a8-0d531e69af74" providerId="ADAL" clId="{FACFF911-5BDB-4B5E-9076-3A3D19DBEF74}" dt="2023-03-23T05:22:04.221" v="0" actId="2696"/>
        <pc:sldMasterMkLst>
          <pc:docMk/>
          <pc:sldMasterMk cId="1447190287" sldId="2147483771"/>
        </pc:sldMasterMkLst>
        <pc:sldLayoutChg chg="del">
          <pc:chgData name="Sarah Keenan" userId="bfe5d15b-8f6e-44d0-a8a8-0d531e69af74" providerId="ADAL" clId="{FACFF911-5BDB-4B5E-9076-3A3D19DBEF74}" dt="2023-03-23T05:22:04.221" v="0" actId="2696"/>
          <pc:sldLayoutMkLst>
            <pc:docMk/>
            <pc:sldMasterMk cId="1447190287" sldId="2147483771"/>
            <pc:sldLayoutMk cId="525876142" sldId="2147483773"/>
          </pc:sldLayoutMkLst>
        </pc:sldLayoutChg>
        <pc:sldLayoutChg chg="del">
          <pc:chgData name="Sarah Keenan" userId="bfe5d15b-8f6e-44d0-a8a8-0d531e69af74" providerId="ADAL" clId="{FACFF911-5BDB-4B5E-9076-3A3D19DBEF74}" dt="2023-03-23T05:22:04.221" v="0" actId="2696"/>
          <pc:sldLayoutMkLst>
            <pc:docMk/>
            <pc:sldMasterMk cId="1447190287" sldId="2147483771"/>
            <pc:sldLayoutMk cId="1567185221" sldId="2147483775"/>
          </pc:sldLayoutMkLst>
        </pc:sldLayoutChg>
      </pc:sldMasterChg>
    </pc:docChg>
  </pc:docChgLst>
</pc:chgInfo>
</file>

<file path=ppt/comments/modernComment_7FFE587B_1578075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5980890-C824-41B2-923B-7475FDEBB01E}" authorId="{79E01B32-573A-F5E2-802E-67F999150EAE}" status="resolved" created="2023-03-21T01:15:09.75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0187742" sldId="2147375227"/>
      <ac:spMk id="20" creationId="{BD880D3E-5566-414E-875C-1B3AE00F2604}"/>
      <ac:txMk cp="29" len="5">
        <ac:context len="44" hash="2164953624"/>
      </ac:txMk>
    </ac:txMkLst>
    <p188:txBody>
      <a:bodyPr/>
      <a:lstStyle/>
      <a:p>
        <a:r>
          <a:rPr lang="en-US"/>
          <a:t>[@Rhys Vaughan-Jones] maybe some icons like slide 2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908FB-E36F-4ECB-A753-8926940671CB}" type="datetimeFigureOut">
              <a:rPr lang="en-NZ" smtClean="0"/>
              <a:t>23/03/2023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A8CA5-E029-4A2A-B2AD-65AA72DE14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962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8C29EF-11B6-4F2F-B03F-EDBB4E1A66BD}"/>
              </a:ext>
            </a:extLst>
          </p:cNvPr>
          <p:cNvSpPr/>
          <p:nvPr userDrawn="1"/>
        </p:nvSpPr>
        <p:spPr>
          <a:xfrm>
            <a:off x="0" y="0"/>
            <a:ext cx="12192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5BFAA-1C4A-4CCA-9885-7A7F88F1E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4100" y="0"/>
            <a:ext cx="4787900" cy="6858000"/>
          </a:xfrm>
          <a:prstGeom prst="rect">
            <a:avLst/>
          </a:prstGeom>
        </p:spPr>
      </p:pic>
      <p:pic>
        <p:nvPicPr>
          <p:cNvPr id="8" name="Aotearoa Immunisation Register LOCKUP_Stacked.png" descr="Aotearoa Immunisation Register LOCKUP_Stacked.png">
            <a:extLst>
              <a:ext uri="{FF2B5EF4-FFF2-40B4-BE49-F238E27FC236}">
                <a16:creationId xmlns:a16="http://schemas.microsoft.com/office/drawing/2014/main" id="{88171C1B-4E65-4703-BF11-8F8688446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1659" y="381363"/>
            <a:ext cx="1813828" cy="743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96F7146C-F616-4ED3-8ADE-0F830715C5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21" y="381363"/>
            <a:ext cx="2188420" cy="48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8C29EF-11B6-4F2F-B03F-EDBB4E1A66BD}"/>
              </a:ext>
            </a:extLst>
          </p:cNvPr>
          <p:cNvSpPr/>
          <p:nvPr userDrawn="1"/>
        </p:nvSpPr>
        <p:spPr>
          <a:xfrm>
            <a:off x="0" y="0"/>
            <a:ext cx="12192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5BFAA-1C4A-4CCA-9885-7A7F88F1E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4100" y="0"/>
            <a:ext cx="47879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747" y="895755"/>
            <a:ext cx="2141309" cy="647268"/>
          </a:xfrm>
          <a:prstGeom prst="rect">
            <a:avLst/>
          </a:prstGeom>
        </p:spPr>
      </p:pic>
      <p:pic>
        <p:nvPicPr>
          <p:cNvPr id="3" name="Picture 2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96F7146C-F616-4ED3-8ADE-0F830715C5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21" y="381363"/>
            <a:ext cx="2188420" cy="4874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F2013AF-6FD1-425F-88BD-55C1B14FE1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659" y="429030"/>
            <a:ext cx="24193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96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A99D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hyperlink" Target="mailto:help@imms.min.health.n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microsoft.com/office/2018/10/relationships/comments" Target="../comments/modernComment_7FFE587B_1578075E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C0BB6A-6F34-4F8B-957A-8C2F14762A0E}"/>
              </a:ext>
            </a:extLst>
          </p:cNvPr>
          <p:cNvSpPr txBox="1"/>
          <p:nvPr/>
        </p:nvSpPr>
        <p:spPr>
          <a:xfrm>
            <a:off x="468500" y="1340062"/>
            <a:ext cx="840837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Flu</a:t>
            </a:r>
            <a:r>
              <a:rPr kumimoji="0" lang="mi-N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2023</a:t>
            </a:r>
            <a:r>
              <a:rPr lang="mi-NZ" b="1">
                <a:solidFill>
                  <a:prstClr val="black"/>
                </a:solidFill>
                <a:latin typeface="Century Gothic"/>
              </a:rPr>
              <a:t>|</a:t>
            </a:r>
            <a:r>
              <a:rPr lang="mi-NZ" err="1">
                <a:solidFill>
                  <a:prstClr val="black"/>
                </a:solidFill>
                <a:latin typeface="Century Gothic"/>
              </a:rPr>
              <a:t>Book</a:t>
            </a:r>
            <a:r>
              <a:rPr lang="mi-NZ">
                <a:solidFill>
                  <a:prstClr val="black"/>
                </a:solidFill>
                <a:latin typeface="Century Gothic"/>
              </a:rPr>
              <a:t> </a:t>
            </a:r>
            <a:r>
              <a:rPr lang="mi-NZ" err="1">
                <a:solidFill>
                  <a:prstClr val="black"/>
                </a:solidFill>
                <a:latin typeface="Century Gothic"/>
              </a:rPr>
              <a:t>My</a:t>
            </a:r>
            <a:r>
              <a:rPr lang="mi-NZ">
                <a:solidFill>
                  <a:prstClr val="black"/>
                </a:solidFill>
                <a:latin typeface="Century Gothic"/>
              </a:rPr>
              <a:t> Vaccine </a:t>
            </a:r>
            <a:r>
              <a:rPr lang="mi-NZ" b="1">
                <a:solidFill>
                  <a:prstClr val="black"/>
                </a:solidFill>
                <a:latin typeface="Century Gothic"/>
              </a:rPr>
              <a:t>-  </a:t>
            </a:r>
            <a:r>
              <a:rPr lang="mi-NZ" err="1">
                <a:solidFill>
                  <a:prstClr val="black"/>
                </a:solidFill>
                <a:latin typeface="Century Gothic"/>
              </a:rPr>
              <a:t>What</a:t>
            </a:r>
            <a:r>
              <a:rPr lang="mi-NZ">
                <a:solidFill>
                  <a:prstClr val="black"/>
                </a:solidFill>
                <a:latin typeface="Century Gothic"/>
              </a:rPr>
              <a:t> </a:t>
            </a:r>
            <a:r>
              <a:rPr lang="mi-NZ" err="1">
                <a:solidFill>
                  <a:prstClr val="black"/>
                </a:solidFill>
                <a:latin typeface="Century Gothic"/>
              </a:rPr>
              <a:t>it</a:t>
            </a:r>
            <a:r>
              <a:rPr lang="mi-NZ">
                <a:solidFill>
                  <a:prstClr val="black"/>
                </a:solidFill>
                <a:latin typeface="Century Gothic"/>
              </a:rPr>
              <a:t> </a:t>
            </a:r>
            <a:r>
              <a:rPr lang="mi-NZ" err="1">
                <a:solidFill>
                  <a:prstClr val="black"/>
                </a:solidFill>
                <a:latin typeface="Century Gothic"/>
              </a:rPr>
              <a:t>is</a:t>
            </a:r>
            <a:r>
              <a:rPr lang="mi-NZ">
                <a:solidFill>
                  <a:prstClr val="black"/>
                </a:solidFill>
                <a:latin typeface="Century Gothic"/>
              </a:rPr>
              <a:t> and </a:t>
            </a:r>
            <a:r>
              <a:rPr lang="mi-NZ" err="1">
                <a:solidFill>
                  <a:prstClr val="black"/>
                </a:solidFill>
                <a:latin typeface="Century Gothic"/>
              </a:rPr>
              <a:t>who</a:t>
            </a:r>
            <a:r>
              <a:rPr lang="mi-NZ">
                <a:solidFill>
                  <a:prstClr val="black"/>
                </a:solidFill>
                <a:latin typeface="Century Gothic"/>
              </a:rPr>
              <a:t> </a:t>
            </a:r>
            <a:r>
              <a:rPr lang="mi-NZ" err="1">
                <a:solidFill>
                  <a:prstClr val="black"/>
                </a:solidFill>
                <a:latin typeface="Century Gothic"/>
              </a:rPr>
              <a:t>needs</a:t>
            </a:r>
            <a:r>
              <a:rPr lang="mi-NZ">
                <a:solidFill>
                  <a:prstClr val="black"/>
                </a:solidFill>
                <a:latin typeface="Century Gothic"/>
              </a:rPr>
              <a:t> to </a:t>
            </a:r>
            <a:r>
              <a:rPr lang="mi-NZ" err="1">
                <a:solidFill>
                  <a:prstClr val="black"/>
                </a:solidFill>
                <a:latin typeface="Century Gothic"/>
              </a:rPr>
              <a:t>sign</a:t>
            </a:r>
            <a:r>
              <a:rPr lang="mi-NZ">
                <a:solidFill>
                  <a:prstClr val="black"/>
                </a:solidFill>
                <a:latin typeface="Century Gothic"/>
              </a:rPr>
              <a:t> </a:t>
            </a:r>
            <a:r>
              <a:rPr lang="mi-NZ" err="1">
                <a:solidFill>
                  <a:prstClr val="black"/>
                </a:solidFill>
                <a:latin typeface="Century Gothic"/>
              </a:rPr>
              <a:t>up</a:t>
            </a:r>
            <a:endParaRPr kumimoji="0" lang="mi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31A49-9E51-4710-AD3C-03450773F5CD}"/>
              </a:ext>
            </a:extLst>
          </p:cNvPr>
          <p:cNvSpPr txBox="1"/>
          <p:nvPr/>
        </p:nvSpPr>
        <p:spPr>
          <a:xfrm>
            <a:off x="468500" y="1708465"/>
            <a:ext cx="683453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1" u="none" strike="noStrike" kern="1200" cap="none" spc="0" normalizeH="0" baseline="0" noProof="0">
                <a:ln>
                  <a:noFill/>
                </a:ln>
                <a:solidFill>
                  <a:srgbClr val="6FBEC5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Book My vaccine (BMV) is enabled to support the 2023 Flu Campaign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FC1F19-1A39-4F78-894D-C9493211FB88}"/>
              </a:ext>
            </a:extLst>
          </p:cNvPr>
          <p:cNvSpPr/>
          <p:nvPr/>
        </p:nvSpPr>
        <p:spPr>
          <a:xfrm rot="16200000">
            <a:off x="4421530" y="860102"/>
            <a:ext cx="1677600" cy="8980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76680E-B8CB-419C-9B1F-D844B29A033A}"/>
              </a:ext>
            </a:extLst>
          </p:cNvPr>
          <p:cNvCxnSpPr>
            <a:cxnSpLocks/>
          </p:cNvCxnSpPr>
          <p:nvPr/>
        </p:nvCxnSpPr>
        <p:spPr>
          <a:xfrm flipV="1">
            <a:off x="685154" y="4511366"/>
            <a:ext cx="1456" cy="1677601"/>
          </a:xfrm>
          <a:prstGeom prst="line">
            <a:avLst/>
          </a:prstGeom>
          <a:ln w="57150">
            <a:solidFill>
              <a:srgbClr val="6FB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6E859F6-B736-4B5A-AC6D-FFAE54157CE5}"/>
              </a:ext>
            </a:extLst>
          </p:cNvPr>
          <p:cNvSpPr/>
          <p:nvPr/>
        </p:nvSpPr>
        <p:spPr>
          <a:xfrm rot="16200000">
            <a:off x="265761" y="4949309"/>
            <a:ext cx="812478" cy="801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82314-69F7-48FA-992E-14057EC06AC5}"/>
              </a:ext>
            </a:extLst>
          </p:cNvPr>
          <p:cNvSpPr txBox="1"/>
          <p:nvPr/>
        </p:nvSpPr>
        <p:spPr>
          <a:xfrm>
            <a:off x="1140780" y="4540494"/>
            <a:ext cx="8340104" cy="16193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WHO NEEDS TO SIGN UP AND WHY: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Providers delivering publicly flu and/or COVID vaccines to casual or non-enrolled consumers should use Book My Vaccine to manage and display booking availability at their site(s). </a:t>
            </a:r>
            <a:endParaRPr kumimoji="0" lang="en-NZ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8272C4-8EB6-40BC-9848-D022E57C4B50}"/>
              </a:ext>
            </a:extLst>
          </p:cNvPr>
          <p:cNvSpPr/>
          <p:nvPr/>
        </p:nvSpPr>
        <p:spPr>
          <a:xfrm rot="16200000">
            <a:off x="4421283" y="-1468312"/>
            <a:ext cx="1678089" cy="8980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50BCE3-568E-4372-A4C4-378E97FBF11B}"/>
              </a:ext>
            </a:extLst>
          </p:cNvPr>
          <p:cNvCxnSpPr>
            <a:cxnSpLocks/>
          </p:cNvCxnSpPr>
          <p:nvPr/>
        </p:nvCxnSpPr>
        <p:spPr>
          <a:xfrm flipH="1" flipV="1">
            <a:off x="685154" y="2182710"/>
            <a:ext cx="323" cy="1678090"/>
          </a:xfrm>
          <a:prstGeom prst="line">
            <a:avLst/>
          </a:prstGeom>
          <a:ln w="57150">
            <a:solidFill>
              <a:srgbClr val="6FB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4F94A68-F731-4C17-9EFB-661402146416}"/>
              </a:ext>
            </a:extLst>
          </p:cNvPr>
          <p:cNvSpPr/>
          <p:nvPr/>
        </p:nvSpPr>
        <p:spPr>
          <a:xfrm rot="16200000">
            <a:off x="280048" y="2620898"/>
            <a:ext cx="812478" cy="801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1D13A-79A5-4C6E-A33F-95BA8D72D59B}"/>
              </a:ext>
            </a:extLst>
          </p:cNvPr>
          <p:cNvSpPr txBox="1"/>
          <p:nvPr/>
        </p:nvSpPr>
        <p:spPr>
          <a:xfrm>
            <a:off x="1156111" y="2210742"/>
            <a:ext cx="8324773" cy="16220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IS BOOK MY VACCINE: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09050A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/>
              </a:rPr>
              <a:t>Book My Vaccine is a booking tool that connects consumers and vaccine providers together.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09050A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/>
              </a:rPr>
              <a:t>Consumers can view locations and select an appointment time that works for them.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600">
                <a:solidFill>
                  <a:srgbClr val="09050A"/>
                </a:solidFill>
                <a:latin typeface="Calibri" panose="020F0502020204030204"/>
                <a:ea typeface="Calibri" panose="020F0502020204030204" pitchFamily="34" charset="0"/>
                <a:cs typeface="Arial"/>
              </a:rPr>
              <a:t>P</a:t>
            </a:r>
            <a:r>
              <a:rPr kumimoji="0" lang="en-NZ" sz="1600" b="0" i="0" u="none" strike="noStrike" kern="1200" cap="none" spc="0" normalizeH="0" baseline="0" noProof="0" err="1">
                <a:ln>
                  <a:noFill/>
                </a:ln>
                <a:solidFill>
                  <a:srgbClr val="09050A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/>
              </a:rPr>
              <a:t>roviders</a:t>
            </a: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09050A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/>
              </a:rPr>
              <a:t> use the system to manage appointment schedules and availability. </a:t>
            </a:r>
          </a:p>
        </p:txBody>
      </p:sp>
      <p:pic>
        <p:nvPicPr>
          <p:cNvPr id="12" name="Graphic 11" descr="Needle outline">
            <a:extLst>
              <a:ext uri="{FF2B5EF4-FFF2-40B4-BE49-F238E27FC236}">
                <a16:creationId xmlns:a16="http://schemas.microsoft.com/office/drawing/2014/main" id="{ADFDA48A-01B0-466C-BDBB-3DB5F273D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867" y="5062166"/>
            <a:ext cx="576000" cy="576000"/>
          </a:xfrm>
          <a:prstGeom prst="rect">
            <a:avLst/>
          </a:prstGeom>
        </p:spPr>
      </p:pic>
      <p:pic>
        <p:nvPicPr>
          <p:cNvPr id="13" name="Graphic 12" descr="Daily calendar outline">
            <a:extLst>
              <a:ext uri="{FF2B5EF4-FFF2-40B4-BE49-F238E27FC236}">
                <a16:creationId xmlns:a16="http://schemas.microsoft.com/office/drawing/2014/main" id="{97F0D61C-DBC0-4559-A2C1-90378E897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154" y="2733755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5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547A59-01C3-4782-B9FD-2C3C0654E1DA}"/>
              </a:ext>
            </a:extLst>
          </p:cNvPr>
          <p:cNvSpPr/>
          <p:nvPr/>
        </p:nvSpPr>
        <p:spPr>
          <a:xfrm rot="16200000">
            <a:off x="5316103" y="-2233797"/>
            <a:ext cx="1966804" cy="108727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21A33-981E-42BE-89B7-230FAEBBE42A}"/>
              </a:ext>
            </a:extLst>
          </p:cNvPr>
          <p:cNvSpPr txBox="1"/>
          <p:nvPr/>
        </p:nvSpPr>
        <p:spPr>
          <a:xfrm>
            <a:off x="1150578" y="2219159"/>
            <a:ext cx="10449663" cy="19668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HOW DO I SIGN UP: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60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kumimoji="0" lang="en-N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roviders</a:t>
            </a: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that wish to sign up to use Book My Vaccine should request a site and user set up form </a:t>
            </a: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from </a:t>
            </a:r>
            <a:r>
              <a:rPr kumimoji="0" lang="en-NZ" sz="1600" b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help@imms.min.health.nz</a:t>
            </a:r>
            <a:br>
              <a:rPr kumimoji="0" lang="en-NZ" sz="1600" b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 visit </a:t>
            </a:r>
            <a:r>
              <a:rPr kumimoji="0" lang="en-NZ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https://www.tewhatuora.govt.nz/our-health-system/digital-health/book-my-vaccine</a:t>
            </a: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 </a:t>
            </a:r>
            <a:endParaRPr lang="en-NZ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Providers should complete the form and send back to </a:t>
            </a:r>
            <a:r>
              <a:rPr kumimoji="0" lang="en-NZ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help@imms.min.health.nz</a:t>
            </a: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b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Please allow at least 3 working days for the site and users to be set up.  </a:t>
            </a:r>
            <a:endParaRPr kumimoji="0" lang="en-NZ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4EDDB-AD80-4F45-BD30-E7F1F95B6240}"/>
              </a:ext>
            </a:extLst>
          </p:cNvPr>
          <p:cNvSpPr txBox="1"/>
          <p:nvPr/>
        </p:nvSpPr>
        <p:spPr>
          <a:xfrm>
            <a:off x="468500" y="1340062"/>
            <a:ext cx="840837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Flu</a:t>
            </a:r>
            <a:r>
              <a:rPr kumimoji="0" lang="mi-N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2023</a:t>
            </a:r>
            <a:r>
              <a:rPr lang="mi-NZ" b="1">
                <a:solidFill>
                  <a:prstClr val="black"/>
                </a:solidFill>
                <a:latin typeface="Century Gothic"/>
              </a:rPr>
              <a:t>| </a:t>
            </a:r>
            <a:r>
              <a:rPr lang="mi-NZ" err="1">
                <a:solidFill>
                  <a:prstClr val="black"/>
                </a:solidFill>
                <a:latin typeface="Century Gothic"/>
              </a:rPr>
              <a:t>Book</a:t>
            </a:r>
            <a:r>
              <a:rPr lang="mi-NZ">
                <a:solidFill>
                  <a:prstClr val="black"/>
                </a:solidFill>
                <a:latin typeface="Century Gothic"/>
              </a:rPr>
              <a:t> </a:t>
            </a:r>
            <a:r>
              <a:rPr lang="mi-NZ" err="1">
                <a:solidFill>
                  <a:prstClr val="black"/>
                </a:solidFill>
                <a:latin typeface="Century Gothic"/>
              </a:rPr>
              <a:t>My</a:t>
            </a:r>
            <a:r>
              <a:rPr lang="mi-NZ">
                <a:solidFill>
                  <a:prstClr val="black"/>
                </a:solidFill>
                <a:latin typeface="Century Gothic"/>
              </a:rPr>
              <a:t> </a:t>
            </a:r>
            <a:r>
              <a:rPr lang="mi-NZ" err="1">
                <a:solidFill>
                  <a:prstClr val="black"/>
                </a:solidFill>
                <a:latin typeface="Century Gothic"/>
              </a:rPr>
              <a:t>Vaccine</a:t>
            </a:r>
            <a:r>
              <a:rPr lang="mi-NZ">
                <a:solidFill>
                  <a:prstClr val="black"/>
                </a:solidFill>
                <a:latin typeface="Century Gothic"/>
              </a:rPr>
              <a:t> - How </a:t>
            </a:r>
            <a:r>
              <a:rPr lang="mi-NZ" err="1">
                <a:solidFill>
                  <a:prstClr val="black"/>
                </a:solidFill>
                <a:latin typeface="Century Gothic"/>
              </a:rPr>
              <a:t>do</a:t>
            </a:r>
            <a:r>
              <a:rPr lang="mi-NZ">
                <a:solidFill>
                  <a:prstClr val="black"/>
                </a:solidFill>
                <a:latin typeface="Century Gothic"/>
              </a:rPr>
              <a:t> I </a:t>
            </a:r>
            <a:r>
              <a:rPr lang="mi-NZ" err="1">
                <a:solidFill>
                  <a:prstClr val="black"/>
                </a:solidFill>
                <a:latin typeface="Century Gothic"/>
              </a:rPr>
              <a:t>sign-up</a:t>
            </a:r>
            <a:endParaRPr kumimoji="0" lang="mi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143F3E-ABE9-45C0-A9F4-49D23B9CCE92}"/>
              </a:ext>
            </a:extLst>
          </p:cNvPr>
          <p:cNvSpPr txBox="1"/>
          <p:nvPr/>
        </p:nvSpPr>
        <p:spPr>
          <a:xfrm>
            <a:off x="468500" y="1708465"/>
            <a:ext cx="683453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1" u="none" strike="noStrike" kern="1200" cap="none" spc="0" normalizeH="0" baseline="0" noProof="0">
                <a:ln>
                  <a:noFill/>
                </a:ln>
                <a:solidFill>
                  <a:srgbClr val="6FBEC5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Book My vaccine (BMV) is enabled to support the 2023 Flu Campaign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7DB874-813B-4AED-A580-C0A97CBDCFD4}"/>
              </a:ext>
            </a:extLst>
          </p:cNvPr>
          <p:cNvCxnSpPr>
            <a:cxnSpLocks/>
          </p:cNvCxnSpPr>
          <p:nvPr/>
        </p:nvCxnSpPr>
        <p:spPr>
          <a:xfrm flipH="1" flipV="1">
            <a:off x="699985" y="2179397"/>
            <a:ext cx="1133" cy="1966805"/>
          </a:xfrm>
          <a:prstGeom prst="line">
            <a:avLst/>
          </a:prstGeom>
          <a:ln w="57150">
            <a:solidFill>
              <a:srgbClr val="6FB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10C4B821-7C1A-42CB-9106-B41993CF46BD}"/>
              </a:ext>
            </a:extLst>
          </p:cNvPr>
          <p:cNvSpPr/>
          <p:nvPr/>
        </p:nvSpPr>
        <p:spPr>
          <a:xfrm rot="16200000">
            <a:off x="294312" y="2761941"/>
            <a:ext cx="812478" cy="801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Email outline">
            <a:extLst>
              <a:ext uri="{FF2B5EF4-FFF2-40B4-BE49-F238E27FC236}">
                <a16:creationId xmlns:a16="http://schemas.microsoft.com/office/drawing/2014/main" id="{11AF9B54-632F-401F-96D5-F34D7D5CE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551" y="2874798"/>
            <a:ext cx="576000" cy="576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4272046-0A7B-488D-B39F-068CC6EEC6A6}"/>
              </a:ext>
            </a:extLst>
          </p:cNvPr>
          <p:cNvSpPr/>
          <p:nvPr/>
        </p:nvSpPr>
        <p:spPr>
          <a:xfrm>
            <a:off x="642186" y="4505455"/>
            <a:ext cx="5319592" cy="19668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mi-NZ" sz="1600" b="1" dirty="0">
                <a:solidFill>
                  <a:schemeClr val="tx1"/>
                </a:solidFill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400" b="1" i="1" dirty="0">
                <a:solidFill>
                  <a:prstClr val="black"/>
                </a:solidFill>
                <a:latin typeface="Calibri" panose="020F0502020204030204"/>
              </a:rPr>
              <a:t>Provider Book My Vaccine webpage</a:t>
            </a:r>
            <a:r>
              <a:rPr kumimoji="0" lang="en-NZ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https://www.tewhatuora.govt.nz/our-health-system/digital-health/book-my-vaccine/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23" name="Freeform 66">
            <a:extLst>
              <a:ext uri="{FF2B5EF4-FFF2-40B4-BE49-F238E27FC236}">
                <a16:creationId xmlns:a16="http://schemas.microsoft.com/office/drawing/2014/main" id="{662A10C5-A15E-4F3B-BBAE-3D509DC2996E}"/>
              </a:ext>
            </a:extLst>
          </p:cNvPr>
          <p:cNvSpPr>
            <a:spLocks noEditPoints="1"/>
          </p:cNvSpPr>
          <p:nvPr/>
        </p:nvSpPr>
        <p:spPr bwMode="auto">
          <a:xfrm>
            <a:off x="503146" y="4346232"/>
            <a:ext cx="360000" cy="360000"/>
          </a:xfrm>
          <a:custGeom>
            <a:avLst/>
            <a:gdLst>
              <a:gd name="T0" fmla="*/ 60 w 113"/>
              <a:gd name="T1" fmla="*/ 19 h 126"/>
              <a:gd name="T2" fmla="*/ 54 w 113"/>
              <a:gd name="T3" fmla="*/ 0 h 126"/>
              <a:gd name="T4" fmla="*/ 95 w 113"/>
              <a:gd name="T5" fmla="*/ 61 h 126"/>
              <a:gd name="T6" fmla="*/ 113 w 113"/>
              <a:gd name="T7" fmla="*/ 55 h 126"/>
              <a:gd name="T8" fmla="*/ 91 w 113"/>
              <a:gd name="T9" fmla="*/ 42 h 126"/>
              <a:gd name="T10" fmla="*/ 104 w 113"/>
              <a:gd name="T11" fmla="*/ 27 h 126"/>
              <a:gd name="T12" fmla="*/ 79 w 113"/>
              <a:gd name="T13" fmla="*/ 27 h 126"/>
              <a:gd name="T14" fmla="*/ 82 w 113"/>
              <a:gd name="T15" fmla="*/ 7 h 126"/>
              <a:gd name="T16" fmla="*/ 19 w 113"/>
              <a:gd name="T17" fmla="*/ 55 h 126"/>
              <a:gd name="T18" fmla="*/ 0 w 113"/>
              <a:gd name="T19" fmla="*/ 61 h 126"/>
              <a:gd name="T20" fmla="*/ 26 w 113"/>
              <a:gd name="T21" fmla="*/ 36 h 126"/>
              <a:gd name="T22" fmla="*/ 6 w 113"/>
              <a:gd name="T23" fmla="*/ 33 h 126"/>
              <a:gd name="T24" fmla="*/ 42 w 113"/>
              <a:gd name="T25" fmla="*/ 24 h 126"/>
              <a:gd name="T26" fmla="*/ 26 w 113"/>
              <a:gd name="T27" fmla="*/ 10 h 126"/>
              <a:gd name="T28" fmla="*/ 64 w 113"/>
              <a:gd name="T29" fmla="*/ 28 h 126"/>
              <a:gd name="T30" fmla="*/ 79 w 113"/>
              <a:gd name="T31" fmla="*/ 38 h 126"/>
              <a:gd name="T32" fmla="*/ 85 w 113"/>
              <a:gd name="T33" fmla="*/ 47 h 126"/>
              <a:gd name="T34" fmla="*/ 87 w 113"/>
              <a:gd name="T35" fmla="*/ 59 h 126"/>
              <a:gd name="T36" fmla="*/ 84 w 113"/>
              <a:gd name="T37" fmla="*/ 73 h 126"/>
              <a:gd name="T38" fmla="*/ 73 w 113"/>
              <a:gd name="T39" fmla="*/ 87 h 126"/>
              <a:gd name="T40" fmla="*/ 78 w 113"/>
              <a:gd name="T41" fmla="*/ 89 h 126"/>
              <a:gd name="T42" fmla="*/ 79 w 113"/>
              <a:gd name="T43" fmla="*/ 93 h 126"/>
              <a:gd name="T44" fmla="*/ 78 w 113"/>
              <a:gd name="T45" fmla="*/ 100 h 126"/>
              <a:gd name="T46" fmla="*/ 79 w 113"/>
              <a:gd name="T47" fmla="*/ 106 h 126"/>
              <a:gd name="T48" fmla="*/ 74 w 113"/>
              <a:gd name="T49" fmla="*/ 112 h 126"/>
              <a:gd name="T50" fmla="*/ 37 w 113"/>
              <a:gd name="T51" fmla="*/ 114 h 126"/>
              <a:gd name="T52" fmla="*/ 37 w 113"/>
              <a:gd name="T53" fmla="*/ 109 h 126"/>
              <a:gd name="T54" fmla="*/ 37 w 113"/>
              <a:gd name="T55" fmla="*/ 101 h 126"/>
              <a:gd name="T56" fmla="*/ 37 w 113"/>
              <a:gd name="T57" fmla="*/ 97 h 126"/>
              <a:gd name="T58" fmla="*/ 40 w 113"/>
              <a:gd name="T59" fmla="*/ 90 h 126"/>
              <a:gd name="T60" fmla="*/ 42 w 113"/>
              <a:gd name="T61" fmla="*/ 84 h 126"/>
              <a:gd name="T62" fmla="*/ 31 w 113"/>
              <a:gd name="T63" fmla="*/ 75 h 126"/>
              <a:gd name="T64" fmla="*/ 26 w 113"/>
              <a:gd name="T65" fmla="*/ 59 h 126"/>
              <a:gd name="T66" fmla="*/ 33 w 113"/>
              <a:gd name="T67" fmla="*/ 42 h 126"/>
              <a:gd name="T68" fmla="*/ 40 w 113"/>
              <a:gd name="T69" fmla="*/ 33 h 126"/>
              <a:gd name="T70" fmla="*/ 57 w 113"/>
              <a:gd name="T71" fmla="*/ 28 h 126"/>
              <a:gd name="T72" fmla="*/ 67 w 113"/>
              <a:gd name="T73" fmla="*/ 117 h 126"/>
              <a:gd name="T74" fmla="*/ 65 w 113"/>
              <a:gd name="T75" fmla="*/ 121 h 126"/>
              <a:gd name="T76" fmla="*/ 57 w 113"/>
              <a:gd name="T77" fmla="*/ 126 h 126"/>
              <a:gd name="T78" fmla="*/ 51 w 113"/>
              <a:gd name="T79" fmla="*/ 124 h 126"/>
              <a:gd name="T80" fmla="*/ 67 w 113"/>
              <a:gd name="T81" fmla="*/ 117 h 126"/>
              <a:gd name="T82" fmla="*/ 43 w 113"/>
              <a:gd name="T83" fmla="*/ 107 h 126"/>
              <a:gd name="T84" fmla="*/ 43 w 113"/>
              <a:gd name="T85" fmla="*/ 109 h 126"/>
              <a:gd name="T86" fmla="*/ 73 w 113"/>
              <a:gd name="T87" fmla="*/ 106 h 126"/>
              <a:gd name="T88" fmla="*/ 73 w 113"/>
              <a:gd name="T89" fmla="*/ 104 h 126"/>
              <a:gd name="T90" fmla="*/ 43 w 113"/>
              <a:gd name="T91" fmla="*/ 97 h 126"/>
              <a:gd name="T92" fmla="*/ 43 w 113"/>
              <a:gd name="T93" fmla="*/ 97 h 126"/>
              <a:gd name="T94" fmla="*/ 73 w 113"/>
              <a:gd name="T95" fmla="*/ 95 h 126"/>
              <a:gd name="T96" fmla="*/ 73 w 113"/>
              <a:gd name="T97" fmla="*/ 9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" h="126">
                <a:moveTo>
                  <a:pt x="54" y="0"/>
                </a:moveTo>
                <a:lnTo>
                  <a:pt x="60" y="0"/>
                </a:lnTo>
                <a:lnTo>
                  <a:pt x="60" y="19"/>
                </a:lnTo>
                <a:lnTo>
                  <a:pt x="54" y="19"/>
                </a:lnTo>
                <a:lnTo>
                  <a:pt x="54" y="0"/>
                </a:lnTo>
                <a:lnTo>
                  <a:pt x="54" y="0"/>
                </a:lnTo>
                <a:close/>
                <a:moveTo>
                  <a:pt x="113" y="55"/>
                </a:moveTo>
                <a:lnTo>
                  <a:pt x="113" y="61"/>
                </a:lnTo>
                <a:lnTo>
                  <a:pt x="95" y="61"/>
                </a:lnTo>
                <a:lnTo>
                  <a:pt x="95" y="55"/>
                </a:lnTo>
                <a:lnTo>
                  <a:pt x="113" y="55"/>
                </a:lnTo>
                <a:lnTo>
                  <a:pt x="113" y="55"/>
                </a:lnTo>
                <a:close/>
                <a:moveTo>
                  <a:pt x="104" y="27"/>
                </a:moveTo>
                <a:lnTo>
                  <a:pt x="108" y="33"/>
                </a:lnTo>
                <a:lnTo>
                  <a:pt x="91" y="42"/>
                </a:lnTo>
                <a:lnTo>
                  <a:pt x="88" y="36"/>
                </a:lnTo>
                <a:lnTo>
                  <a:pt x="104" y="27"/>
                </a:lnTo>
                <a:lnTo>
                  <a:pt x="104" y="27"/>
                </a:lnTo>
                <a:close/>
                <a:moveTo>
                  <a:pt x="82" y="7"/>
                </a:moveTo>
                <a:lnTo>
                  <a:pt x="73" y="24"/>
                </a:lnTo>
                <a:lnTo>
                  <a:pt x="79" y="27"/>
                </a:lnTo>
                <a:lnTo>
                  <a:pt x="88" y="10"/>
                </a:lnTo>
                <a:lnTo>
                  <a:pt x="82" y="7"/>
                </a:lnTo>
                <a:lnTo>
                  <a:pt x="82" y="7"/>
                </a:lnTo>
                <a:close/>
                <a:moveTo>
                  <a:pt x="0" y="61"/>
                </a:moveTo>
                <a:lnTo>
                  <a:pt x="0" y="55"/>
                </a:lnTo>
                <a:lnTo>
                  <a:pt x="19" y="55"/>
                </a:lnTo>
                <a:lnTo>
                  <a:pt x="19" y="61"/>
                </a:lnTo>
                <a:lnTo>
                  <a:pt x="0" y="61"/>
                </a:lnTo>
                <a:lnTo>
                  <a:pt x="0" y="61"/>
                </a:lnTo>
                <a:close/>
                <a:moveTo>
                  <a:pt x="6" y="33"/>
                </a:moveTo>
                <a:lnTo>
                  <a:pt x="9" y="27"/>
                </a:lnTo>
                <a:lnTo>
                  <a:pt x="26" y="36"/>
                </a:lnTo>
                <a:lnTo>
                  <a:pt x="23" y="42"/>
                </a:lnTo>
                <a:lnTo>
                  <a:pt x="6" y="33"/>
                </a:lnTo>
                <a:lnTo>
                  <a:pt x="6" y="33"/>
                </a:lnTo>
                <a:close/>
                <a:moveTo>
                  <a:pt x="26" y="10"/>
                </a:moveTo>
                <a:lnTo>
                  <a:pt x="36" y="27"/>
                </a:lnTo>
                <a:lnTo>
                  <a:pt x="42" y="24"/>
                </a:lnTo>
                <a:lnTo>
                  <a:pt x="33" y="7"/>
                </a:lnTo>
                <a:lnTo>
                  <a:pt x="26" y="10"/>
                </a:lnTo>
                <a:lnTo>
                  <a:pt x="26" y="10"/>
                </a:lnTo>
                <a:close/>
                <a:moveTo>
                  <a:pt x="57" y="28"/>
                </a:moveTo>
                <a:lnTo>
                  <a:pt x="57" y="28"/>
                </a:lnTo>
                <a:lnTo>
                  <a:pt x="64" y="28"/>
                </a:lnTo>
                <a:lnTo>
                  <a:pt x="68" y="31"/>
                </a:lnTo>
                <a:lnTo>
                  <a:pt x="74" y="33"/>
                </a:lnTo>
                <a:lnTo>
                  <a:pt x="79" y="38"/>
                </a:lnTo>
                <a:lnTo>
                  <a:pt x="79" y="38"/>
                </a:lnTo>
                <a:lnTo>
                  <a:pt x="82" y="42"/>
                </a:lnTo>
                <a:lnTo>
                  <a:pt x="85" y="47"/>
                </a:lnTo>
                <a:lnTo>
                  <a:pt x="87" y="53"/>
                </a:lnTo>
                <a:lnTo>
                  <a:pt x="87" y="59"/>
                </a:lnTo>
                <a:lnTo>
                  <a:pt x="87" y="59"/>
                </a:lnTo>
                <a:lnTo>
                  <a:pt x="87" y="67"/>
                </a:lnTo>
                <a:lnTo>
                  <a:pt x="84" y="73"/>
                </a:lnTo>
                <a:lnTo>
                  <a:pt x="84" y="73"/>
                </a:lnTo>
                <a:lnTo>
                  <a:pt x="79" y="79"/>
                </a:lnTo>
                <a:lnTo>
                  <a:pt x="73" y="84"/>
                </a:lnTo>
                <a:lnTo>
                  <a:pt x="73" y="87"/>
                </a:lnTo>
                <a:lnTo>
                  <a:pt x="74" y="87"/>
                </a:lnTo>
                <a:lnTo>
                  <a:pt x="78" y="87"/>
                </a:lnTo>
                <a:lnTo>
                  <a:pt x="78" y="89"/>
                </a:lnTo>
                <a:lnTo>
                  <a:pt x="78" y="89"/>
                </a:lnTo>
                <a:lnTo>
                  <a:pt x="79" y="93"/>
                </a:lnTo>
                <a:lnTo>
                  <a:pt x="79" y="93"/>
                </a:lnTo>
                <a:lnTo>
                  <a:pt x="78" y="100"/>
                </a:lnTo>
                <a:lnTo>
                  <a:pt x="78" y="100"/>
                </a:lnTo>
                <a:lnTo>
                  <a:pt x="78" y="100"/>
                </a:lnTo>
                <a:lnTo>
                  <a:pt x="78" y="100"/>
                </a:lnTo>
                <a:lnTo>
                  <a:pt x="79" y="106"/>
                </a:lnTo>
                <a:lnTo>
                  <a:pt x="79" y="106"/>
                </a:lnTo>
                <a:lnTo>
                  <a:pt x="78" y="110"/>
                </a:lnTo>
                <a:lnTo>
                  <a:pt x="78" y="112"/>
                </a:lnTo>
                <a:lnTo>
                  <a:pt x="74" y="112"/>
                </a:lnTo>
                <a:lnTo>
                  <a:pt x="40" y="115"/>
                </a:lnTo>
                <a:lnTo>
                  <a:pt x="39" y="115"/>
                </a:lnTo>
                <a:lnTo>
                  <a:pt x="37" y="114"/>
                </a:lnTo>
                <a:lnTo>
                  <a:pt x="37" y="114"/>
                </a:lnTo>
                <a:lnTo>
                  <a:pt x="37" y="109"/>
                </a:lnTo>
                <a:lnTo>
                  <a:pt x="37" y="109"/>
                </a:lnTo>
                <a:lnTo>
                  <a:pt x="37" y="103"/>
                </a:lnTo>
                <a:lnTo>
                  <a:pt x="39" y="103"/>
                </a:lnTo>
                <a:lnTo>
                  <a:pt x="37" y="101"/>
                </a:lnTo>
                <a:lnTo>
                  <a:pt x="37" y="101"/>
                </a:lnTo>
                <a:lnTo>
                  <a:pt x="37" y="97"/>
                </a:lnTo>
                <a:lnTo>
                  <a:pt x="37" y="97"/>
                </a:lnTo>
                <a:lnTo>
                  <a:pt x="37" y="92"/>
                </a:lnTo>
                <a:lnTo>
                  <a:pt x="39" y="90"/>
                </a:lnTo>
                <a:lnTo>
                  <a:pt x="40" y="90"/>
                </a:lnTo>
                <a:lnTo>
                  <a:pt x="42" y="90"/>
                </a:lnTo>
                <a:lnTo>
                  <a:pt x="42" y="84"/>
                </a:lnTo>
                <a:lnTo>
                  <a:pt x="42" y="84"/>
                </a:lnTo>
                <a:lnTo>
                  <a:pt x="36" y="79"/>
                </a:lnTo>
                <a:lnTo>
                  <a:pt x="31" y="75"/>
                </a:lnTo>
                <a:lnTo>
                  <a:pt x="31" y="75"/>
                </a:lnTo>
                <a:lnTo>
                  <a:pt x="28" y="67"/>
                </a:lnTo>
                <a:lnTo>
                  <a:pt x="26" y="59"/>
                </a:lnTo>
                <a:lnTo>
                  <a:pt x="26" y="59"/>
                </a:lnTo>
                <a:lnTo>
                  <a:pt x="28" y="53"/>
                </a:lnTo>
                <a:lnTo>
                  <a:pt x="30" y="47"/>
                </a:lnTo>
                <a:lnTo>
                  <a:pt x="33" y="42"/>
                </a:lnTo>
                <a:lnTo>
                  <a:pt x="36" y="38"/>
                </a:lnTo>
                <a:lnTo>
                  <a:pt x="36" y="38"/>
                </a:lnTo>
                <a:lnTo>
                  <a:pt x="40" y="33"/>
                </a:lnTo>
                <a:lnTo>
                  <a:pt x="45" y="31"/>
                </a:lnTo>
                <a:lnTo>
                  <a:pt x="51" y="28"/>
                </a:lnTo>
                <a:lnTo>
                  <a:pt x="57" y="28"/>
                </a:lnTo>
                <a:lnTo>
                  <a:pt x="57" y="28"/>
                </a:lnTo>
                <a:close/>
                <a:moveTo>
                  <a:pt x="67" y="117"/>
                </a:moveTo>
                <a:lnTo>
                  <a:pt x="67" y="117"/>
                </a:lnTo>
                <a:lnTo>
                  <a:pt x="67" y="118"/>
                </a:lnTo>
                <a:lnTo>
                  <a:pt x="67" y="118"/>
                </a:lnTo>
                <a:lnTo>
                  <a:pt x="65" y="121"/>
                </a:lnTo>
                <a:lnTo>
                  <a:pt x="64" y="124"/>
                </a:lnTo>
                <a:lnTo>
                  <a:pt x="60" y="126"/>
                </a:lnTo>
                <a:lnTo>
                  <a:pt x="57" y="126"/>
                </a:lnTo>
                <a:lnTo>
                  <a:pt x="57" y="126"/>
                </a:lnTo>
                <a:lnTo>
                  <a:pt x="54" y="126"/>
                </a:lnTo>
                <a:lnTo>
                  <a:pt x="51" y="124"/>
                </a:lnTo>
                <a:lnTo>
                  <a:pt x="50" y="121"/>
                </a:lnTo>
                <a:lnTo>
                  <a:pt x="50" y="118"/>
                </a:lnTo>
                <a:lnTo>
                  <a:pt x="67" y="117"/>
                </a:lnTo>
                <a:lnTo>
                  <a:pt x="67" y="117"/>
                </a:lnTo>
                <a:close/>
                <a:moveTo>
                  <a:pt x="73" y="104"/>
                </a:moveTo>
                <a:lnTo>
                  <a:pt x="43" y="107"/>
                </a:lnTo>
                <a:lnTo>
                  <a:pt x="43" y="107"/>
                </a:lnTo>
                <a:lnTo>
                  <a:pt x="43" y="109"/>
                </a:lnTo>
                <a:lnTo>
                  <a:pt x="43" y="109"/>
                </a:lnTo>
                <a:lnTo>
                  <a:pt x="43" y="109"/>
                </a:lnTo>
                <a:lnTo>
                  <a:pt x="73" y="106"/>
                </a:lnTo>
                <a:lnTo>
                  <a:pt x="73" y="106"/>
                </a:lnTo>
                <a:lnTo>
                  <a:pt x="73" y="106"/>
                </a:lnTo>
                <a:lnTo>
                  <a:pt x="73" y="106"/>
                </a:lnTo>
                <a:lnTo>
                  <a:pt x="73" y="104"/>
                </a:lnTo>
                <a:lnTo>
                  <a:pt x="73" y="104"/>
                </a:lnTo>
                <a:close/>
                <a:moveTo>
                  <a:pt x="73" y="93"/>
                </a:moveTo>
                <a:lnTo>
                  <a:pt x="43" y="97"/>
                </a:lnTo>
                <a:lnTo>
                  <a:pt x="43" y="97"/>
                </a:lnTo>
                <a:lnTo>
                  <a:pt x="43" y="97"/>
                </a:lnTo>
                <a:lnTo>
                  <a:pt x="43" y="97"/>
                </a:lnTo>
                <a:lnTo>
                  <a:pt x="43" y="98"/>
                </a:lnTo>
                <a:lnTo>
                  <a:pt x="73" y="95"/>
                </a:lnTo>
                <a:lnTo>
                  <a:pt x="73" y="95"/>
                </a:lnTo>
                <a:lnTo>
                  <a:pt x="73" y="93"/>
                </a:lnTo>
                <a:lnTo>
                  <a:pt x="73" y="93"/>
                </a:lnTo>
                <a:lnTo>
                  <a:pt x="73" y="93"/>
                </a:lnTo>
                <a:lnTo>
                  <a:pt x="73" y="93"/>
                </a:lnTo>
                <a:close/>
              </a:path>
            </a:pathLst>
          </a:custGeom>
          <a:solidFill>
            <a:srgbClr val="6FBE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 descr="Qr code&#10;&#10;Description automatically generated">
            <a:extLst>
              <a:ext uri="{FF2B5EF4-FFF2-40B4-BE49-F238E27FC236}">
                <a16:creationId xmlns:a16="http://schemas.microsoft.com/office/drawing/2014/main" id="{B0FFBB23-ED75-47C8-A4BB-4ABEF2317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64" y="5517938"/>
            <a:ext cx="874800" cy="8748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4C4A7B2-939A-43D1-A9BA-2B3409630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0224" y="4854288"/>
            <a:ext cx="5506766" cy="126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0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CCB1CB-13C9-4067-AEED-7F632A453386}"/>
              </a:ext>
            </a:extLst>
          </p:cNvPr>
          <p:cNvSpPr txBox="1"/>
          <p:nvPr/>
        </p:nvSpPr>
        <p:spPr>
          <a:xfrm>
            <a:off x="468499" y="1340062"/>
            <a:ext cx="1153745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i-NZ" b="1" err="1">
                <a:solidFill>
                  <a:prstClr val="black"/>
                </a:solidFill>
                <a:latin typeface="Century Gothic"/>
              </a:rPr>
              <a:t>Book</a:t>
            </a:r>
            <a:r>
              <a:rPr lang="mi-NZ" b="1">
                <a:solidFill>
                  <a:prstClr val="black"/>
                </a:solidFill>
                <a:latin typeface="Century Gothic"/>
              </a:rPr>
              <a:t> </a:t>
            </a:r>
            <a:r>
              <a:rPr lang="mi-NZ" b="1" err="1">
                <a:solidFill>
                  <a:prstClr val="black"/>
                </a:solidFill>
                <a:latin typeface="Century Gothic"/>
              </a:rPr>
              <a:t>My</a:t>
            </a:r>
            <a:r>
              <a:rPr lang="mi-NZ" b="1">
                <a:solidFill>
                  <a:prstClr val="black"/>
                </a:solidFill>
                <a:latin typeface="Century Gothic"/>
              </a:rPr>
              <a:t> Vaccine | </a:t>
            </a:r>
            <a:r>
              <a:rPr lang="mi-NZ" err="1">
                <a:solidFill>
                  <a:prstClr val="black"/>
                </a:solidFill>
                <a:latin typeface="Century Gothic"/>
              </a:rPr>
              <a:t>Flu</a:t>
            </a:r>
            <a:r>
              <a:rPr lang="mi-NZ">
                <a:solidFill>
                  <a:prstClr val="black"/>
                </a:solidFill>
                <a:latin typeface="Century Gothic"/>
              </a:rPr>
              <a:t> </a:t>
            </a:r>
            <a:r>
              <a:rPr lang="mi-NZ" err="1">
                <a:solidFill>
                  <a:prstClr val="black"/>
                </a:solidFill>
                <a:latin typeface="Century Gothic"/>
              </a:rPr>
              <a:t>booking</a:t>
            </a:r>
            <a:r>
              <a:rPr lang="mi-NZ">
                <a:solidFill>
                  <a:prstClr val="black"/>
                </a:solidFill>
                <a:latin typeface="Century Gothic"/>
              </a:rPr>
              <a:t> </a:t>
            </a:r>
            <a:r>
              <a:rPr lang="mi-NZ" err="1">
                <a:solidFill>
                  <a:prstClr val="black"/>
                </a:solidFill>
                <a:latin typeface="Century Gothic"/>
              </a:rPr>
              <a:t>numbers</a:t>
            </a:r>
            <a:r>
              <a:rPr lang="mi-NZ">
                <a:solidFill>
                  <a:prstClr val="black"/>
                </a:solidFill>
                <a:latin typeface="Century Gothic"/>
              </a:rPr>
              <a:t> (</a:t>
            </a:r>
            <a:r>
              <a:rPr lang="mi-NZ" sz="1400" err="1">
                <a:solidFill>
                  <a:prstClr val="black"/>
                </a:solidFill>
                <a:latin typeface="Century Gothic"/>
              </a:rPr>
              <a:t>including</a:t>
            </a:r>
            <a:r>
              <a:rPr lang="mi-NZ" sz="1400">
                <a:solidFill>
                  <a:prstClr val="black"/>
                </a:solidFill>
                <a:latin typeface="Century Gothic"/>
              </a:rPr>
              <a:t> </a:t>
            </a:r>
            <a:r>
              <a:rPr lang="mi-NZ" sz="1400" err="1">
                <a:solidFill>
                  <a:prstClr val="black"/>
                </a:solidFill>
                <a:latin typeface="Century Gothic"/>
              </a:rPr>
              <a:t>flu</a:t>
            </a:r>
            <a:r>
              <a:rPr lang="mi-NZ" sz="1400">
                <a:solidFill>
                  <a:prstClr val="black"/>
                </a:solidFill>
                <a:latin typeface="Century Gothic"/>
              </a:rPr>
              <a:t> &amp; COVID-19 </a:t>
            </a:r>
            <a:r>
              <a:rPr lang="mi-NZ" sz="1400" err="1">
                <a:solidFill>
                  <a:prstClr val="black"/>
                </a:solidFill>
                <a:latin typeface="Century Gothic"/>
              </a:rPr>
              <a:t>vaccines</a:t>
            </a:r>
            <a:r>
              <a:rPr lang="mi-NZ" sz="1400">
                <a:solidFill>
                  <a:prstClr val="black"/>
                </a:solidFill>
                <a:latin typeface="Century Gothic"/>
              </a:rPr>
              <a:t> </a:t>
            </a:r>
            <a:r>
              <a:rPr lang="mi-NZ" sz="1400" err="1">
                <a:solidFill>
                  <a:prstClr val="black"/>
                </a:solidFill>
                <a:latin typeface="Century Gothic"/>
              </a:rPr>
              <a:t>at</a:t>
            </a:r>
            <a:r>
              <a:rPr lang="mi-NZ" sz="1400">
                <a:solidFill>
                  <a:prstClr val="black"/>
                </a:solidFill>
                <a:latin typeface="Century Gothic"/>
              </a:rPr>
              <a:t> </a:t>
            </a:r>
            <a:r>
              <a:rPr lang="mi-NZ" sz="1400" err="1">
                <a:solidFill>
                  <a:prstClr val="black"/>
                </a:solidFill>
                <a:latin typeface="Century Gothic"/>
              </a:rPr>
              <a:t>the</a:t>
            </a:r>
            <a:r>
              <a:rPr lang="mi-NZ" sz="1400">
                <a:solidFill>
                  <a:prstClr val="black"/>
                </a:solidFill>
                <a:latin typeface="Century Gothic"/>
              </a:rPr>
              <a:t> </a:t>
            </a:r>
            <a:r>
              <a:rPr lang="mi-NZ" sz="1400" err="1">
                <a:solidFill>
                  <a:prstClr val="black"/>
                </a:solidFill>
                <a:latin typeface="Century Gothic"/>
              </a:rPr>
              <a:t>same</a:t>
            </a:r>
            <a:r>
              <a:rPr lang="mi-NZ" sz="1400">
                <a:solidFill>
                  <a:prstClr val="black"/>
                </a:solidFill>
                <a:latin typeface="Century Gothic"/>
              </a:rPr>
              <a:t> </a:t>
            </a:r>
            <a:r>
              <a:rPr lang="mi-NZ" sz="1400" err="1">
                <a:solidFill>
                  <a:prstClr val="black"/>
                </a:solidFill>
                <a:latin typeface="Century Gothic"/>
              </a:rPr>
              <a:t>appointment</a:t>
            </a:r>
            <a:r>
              <a:rPr lang="mi-NZ">
                <a:solidFill>
                  <a:prstClr val="black"/>
                </a:solidFill>
                <a:latin typeface="Century Gothic"/>
              </a:rPr>
              <a:t>)</a:t>
            </a:r>
            <a:endParaRPr kumimoji="0" lang="mi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32119-DFAA-4220-A4D3-F45A95303BE4}"/>
              </a:ext>
            </a:extLst>
          </p:cNvPr>
          <p:cNvSpPr txBox="1"/>
          <p:nvPr/>
        </p:nvSpPr>
        <p:spPr>
          <a:xfrm>
            <a:off x="468500" y="1708465"/>
            <a:ext cx="683453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1" u="none" strike="noStrike" kern="1200" cap="none" spc="0" normalizeH="0" baseline="0" noProof="0">
                <a:ln>
                  <a:noFill/>
                </a:ln>
                <a:solidFill>
                  <a:srgbClr val="6FBEC5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Numbers accurate as </a:t>
            </a:r>
            <a:r>
              <a:rPr lang="en-NZ" sz="1200" i="1">
                <a:solidFill>
                  <a:srgbClr val="6FBEC5"/>
                </a:solidFill>
                <a:latin typeface="Calibri" panose="020F0502020204030204"/>
                <a:ea typeface="Calibri"/>
                <a:cs typeface="Calibri"/>
              </a:rPr>
              <a:t>at </a:t>
            </a:r>
            <a:r>
              <a:rPr kumimoji="0" lang="en-NZ" sz="1200" b="0" i="1" u="none" strike="noStrike" kern="1200" cap="none" spc="0" normalizeH="0" baseline="0" noProof="0">
                <a:ln>
                  <a:noFill/>
                </a:ln>
                <a:solidFill>
                  <a:srgbClr val="6FBEC5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9:30AM 23 March, 2023.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5C94EF-9119-4A56-9F79-F2E5CB5EAC76}"/>
              </a:ext>
            </a:extLst>
          </p:cNvPr>
          <p:cNvSpPr txBox="1"/>
          <p:nvPr/>
        </p:nvSpPr>
        <p:spPr>
          <a:xfrm>
            <a:off x="1072181" y="3826276"/>
            <a:ext cx="1367161" cy="188206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27DF8F-AA8F-4D1E-8175-4D80F3303D0B}"/>
              </a:ext>
            </a:extLst>
          </p:cNvPr>
          <p:cNvGrpSpPr/>
          <p:nvPr/>
        </p:nvGrpSpPr>
        <p:grpSpPr>
          <a:xfrm>
            <a:off x="919779" y="2406775"/>
            <a:ext cx="1895923" cy="4083453"/>
            <a:chOff x="919780" y="2406774"/>
            <a:chExt cx="1785600" cy="380824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E466CE3-2D14-4AC3-8EF7-3F53A45FB3F0}"/>
                </a:ext>
              </a:extLst>
            </p:cNvPr>
            <p:cNvSpPr/>
            <p:nvPr/>
          </p:nvSpPr>
          <p:spPr>
            <a:xfrm>
              <a:off x="1129000" y="2406774"/>
              <a:ext cx="1367161" cy="1305018"/>
            </a:xfrm>
            <a:prstGeom prst="ellipse">
              <a:avLst/>
            </a:prstGeom>
            <a:solidFill>
              <a:srgbClr val="6FB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DDB3EB-572E-4227-8E90-A200BFBA85AE}"/>
                </a:ext>
              </a:extLst>
            </p:cNvPr>
            <p:cNvSpPr txBox="1"/>
            <p:nvPr/>
          </p:nvSpPr>
          <p:spPr>
            <a:xfrm>
              <a:off x="919780" y="3977842"/>
              <a:ext cx="1785600" cy="223717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NZ" sz="1600"/>
                <a:t>Since BMV was updated on 16 March there have been </a:t>
              </a:r>
              <a:r>
                <a:rPr lang="en-NZ" sz="1600" b="1">
                  <a:solidFill>
                    <a:srgbClr val="6FBEC5"/>
                  </a:solidFill>
                </a:rPr>
                <a:t>1,548</a:t>
              </a:r>
              <a:r>
                <a:rPr lang="en-NZ" sz="1600"/>
                <a:t> flu booking + flu and Covid-19 vaccines booked at the same appointment.</a:t>
              </a:r>
            </a:p>
          </p:txBody>
        </p:sp>
        <p:pic>
          <p:nvPicPr>
            <p:cNvPr id="22" name="Graphic 21" descr="Users outline">
              <a:extLst>
                <a:ext uri="{FF2B5EF4-FFF2-40B4-BE49-F238E27FC236}">
                  <a16:creationId xmlns:a16="http://schemas.microsoft.com/office/drawing/2014/main" id="{38C4681A-711D-4AA3-8E9B-279A15E06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55380" y="2602083"/>
              <a:ext cx="914400" cy="9144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E97E4A-C918-4BA3-8DD8-BBF865C0920C}"/>
              </a:ext>
            </a:extLst>
          </p:cNvPr>
          <p:cNvGrpSpPr/>
          <p:nvPr/>
        </p:nvGrpSpPr>
        <p:grpSpPr>
          <a:xfrm>
            <a:off x="9618216" y="2406774"/>
            <a:ext cx="1576380" cy="4083452"/>
            <a:chOff x="9618216" y="2406774"/>
            <a:chExt cx="1576380" cy="408345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6A2967-F839-41FD-9CE2-99DD07A51A34}"/>
                </a:ext>
              </a:extLst>
            </p:cNvPr>
            <p:cNvSpPr/>
            <p:nvPr/>
          </p:nvSpPr>
          <p:spPr>
            <a:xfrm>
              <a:off x="9618216" y="2406774"/>
              <a:ext cx="1367161" cy="1305018"/>
            </a:xfrm>
            <a:prstGeom prst="ellipse">
              <a:avLst/>
            </a:prstGeom>
            <a:solidFill>
              <a:srgbClr val="6FB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40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880D3E-5566-414E-875C-1B3AE00F2604}"/>
                </a:ext>
              </a:extLst>
            </p:cNvPr>
            <p:cNvSpPr txBox="1"/>
            <p:nvPr/>
          </p:nvSpPr>
          <p:spPr>
            <a:xfrm>
              <a:off x="9618216" y="3977840"/>
              <a:ext cx="1576380" cy="251238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lvl="0">
                <a:buSzPts val="1000"/>
                <a:tabLst>
                  <a:tab pos="457200" algn="l"/>
                </a:tabLst>
              </a:pPr>
              <a:r>
                <a:rPr lang="en-NZ" sz="1600" b="1">
                  <a:solidFill>
                    <a:srgbClr val="6FBEC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88% </a:t>
              </a:r>
              <a:r>
                <a:rPr lang="en-NZ" sz="16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of these locations have active bookings</a:t>
              </a:r>
              <a:endParaRPr lang="en-NZ" sz="16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4" name="Graphic 23" descr="Daily calendar outline">
              <a:extLst>
                <a:ext uri="{FF2B5EF4-FFF2-40B4-BE49-F238E27FC236}">
                  <a16:creationId xmlns:a16="http://schemas.microsoft.com/office/drawing/2014/main" id="{B20C3B04-E3F8-4192-8291-9777D88B2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44596" y="2602083"/>
              <a:ext cx="914400" cy="9144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895581-6E82-4C63-8689-86DA0B00CEFE}"/>
              </a:ext>
            </a:extLst>
          </p:cNvPr>
          <p:cNvGrpSpPr/>
          <p:nvPr/>
        </p:nvGrpSpPr>
        <p:grpSpPr>
          <a:xfrm>
            <a:off x="5164388" y="2406774"/>
            <a:ext cx="1785600" cy="4225491"/>
            <a:chOff x="5164387" y="2406774"/>
            <a:chExt cx="1785600" cy="422549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D0D5119-14C9-41AB-A2E6-CA3E718D80EE}"/>
                </a:ext>
              </a:extLst>
            </p:cNvPr>
            <p:cNvSpPr/>
            <p:nvPr/>
          </p:nvSpPr>
          <p:spPr>
            <a:xfrm>
              <a:off x="5373607" y="2406774"/>
              <a:ext cx="1367161" cy="1305018"/>
            </a:xfrm>
            <a:prstGeom prst="ellipse">
              <a:avLst/>
            </a:prstGeom>
            <a:solidFill>
              <a:srgbClr val="6FB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99ED2A-B030-4917-82BB-F89F64C7AFD6}"/>
                </a:ext>
              </a:extLst>
            </p:cNvPr>
            <p:cNvSpPr txBox="1"/>
            <p:nvPr/>
          </p:nvSpPr>
          <p:spPr>
            <a:xfrm>
              <a:off x="5164387" y="3977840"/>
              <a:ext cx="1785600" cy="265442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NZ" sz="1600" b="1">
                  <a:solidFill>
                    <a:srgbClr val="6FBEC5"/>
                  </a:solidFill>
                </a:rPr>
                <a:t>81% </a:t>
              </a:r>
              <a:r>
                <a:rPr lang="en-NZ" sz="1600"/>
                <a:t>of bookings are for flu plus Covid-19 vaccine appointments.</a:t>
              </a:r>
            </a:p>
            <a:p>
              <a:pPr algn="l">
                <a:spcBef>
                  <a:spcPts val="0"/>
                </a:spcBef>
              </a:pPr>
              <a:r>
                <a:rPr lang="en-NZ" sz="1600" b="1">
                  <a:solidFill>
                    <a:srgbClr val="6FBEC5"/>
                  </a:solidFill>
                </a:rPr>
                <a:t>19% </a:t>
              </a:r>
              <a:r>
                <a:rPr lang="en-NZ" sz="1600"/>
                <a:t>are flu only. </a:t>
              </a:r>
            </a:p>
          </p:txBody>
        </p:sp>
        <p:pic>
          <p:nvPicPr>
            <p:cNvPr id="26" name="Graphic 25" descr="Immunity outline">
              <a:extLst>
                <a:ext uri="{FF2B5EF4-FFF2-40B4-BE49-F238E27FC236}">
                  <a16:creationId xmlns:a16="http://schemas.microsoft.com/office/drawing/2014/main" id="{E4B4D901-D0D2-4CBF-940A-F021578DC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99987" y="2602083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A9F8BD-E017-4537-B76A-A4F7F256C654}"/>
              </a:ext>
            </a:extLst>
          </p:cNvPr>
          <p:cNvGrpSpPr/>
          <p:nvPr/>
        </p:nvGrpSpPr>
        <p:grpSpPr>
          <a:xfrm>
            <a:off x="7364316" y="2406774"/>
            <a:ext cx="1785600" cy="4083452"/>
            <a:chOff x="7150639" y="2406774"/>
            <a:chExt cx="1785600" cy="408345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ABCD76-2E2A-434F-B201-D7C888C38769}"/>
                </a:ext>
              </a:extLst>
            </p:cNvPr>
            <p:cNvSpPr/>
            <p:nvPr/>
          </p:nvSpPr>
          <p:spPr>
            <a:xfrm>
              <a:off x="7359859" y="2406774"/>
              <a:ext cx="1367161" cy="1305018"/>
            </a:xfrm>
            <a:prstGeom prst="ellipse">
              <a:avLst/>
            </a:prstGeom>
            <a:solidFill>
              <a:srgbClr val="6FB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40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09AD5F-69AE-446A-BDAE-92F95AB86A22}"/>
                </a:ext>
              </a:extLst>
            </p:cNvPr>
            <p:cNvSpPr txBox="1"/>
            <p:nvPr/>
          </p:nvSpPr>
          <p:spPr>
            <a:xfrm>
              <a:off x="7150639" y="3977840"/>
              <a:ext cx="1785600" cy="251238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lvl="0">
                <a:buSzPts val="1000"/>
                <a:tabLst>
                  <a:tab pos="457200" algn="l"/>
                </a:tabLst>
              </a:pPr>
              <a:r>
                <a:rPr lang="en-NZ" sz="1600"/>
                <a:t>Prior to 1 April a smaller number of sites will be available to be book (approx. 70) with approximately </a:t>
              </a:r>
              <a:r>
                <a:rPr lang="en-NZ" sz="1600" b="1">
                  <a:solidFill>
                    <a:srgbClr val="6FBEC5"/>
                  </a:solidFill>
                </a:rPr>
                <a:t>380</a:t>
              </a:r>
              <a:r>
                <a:rPr lang="en-NZ" sz="1600"/>
                <a:t> sites becoming available from the 1 April 2023. </a:t>
              </a:r>
              <a:endParaRPr lang="en-NZ" sz="16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8" name="Graphic 27" descr="Map with pin outline">
              <a:extLst>
                <a:ext uri="{FF2B5EF4-FFF2-40B4-BE49-F238E27FC236}">
                  <a16:creationId xmlns:a16="http://schemas.microsoft.com/office/drawing/2014/main" id="{823A4564-D749-4FDF-A14A-C0E623F6E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86239" y="2602083"/>
              <a:ext cx="914400" cy="9144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8FE1105-5978-4491-A8DA-78D30E5D62D8}"/>
              </a:ext>
            </a:extLst>
          </p:cNvPr>
          <p:cNvGrpSpPr/>
          <p:nvPr/>
        </p:nvGrpSpPr>
        <p:grpSpPr>
          <a:xfrm>
            <a:off x="3042084" y="2406774"/>
            <a:ext cx="1785600" cy="4225492"/>
            <a:chOff x="3042083" y="2406774"/>
            <a:chExt cx="1785600" cy="42254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7F8B10-F07D-45EF-8D4F-D08688EB95B2}"/>
                </a:ext>
              </a:extLst>
            </p:cNvPr>
            <p:cNvSpPr/>
            <p:nvPr/>
          </p:nvSpPr>
          <p:spPr>
            <a:xfrm>
              <a:off x="3251303" y="2406774"/>
              <a:ext cx="1367161" cy="1305018"/>
            </a:xfrm>
            <a:prstGeom prst="ellipse">
              <a:avLst/>
            </a:prstGeom>
            <a:solidFill>
              <a:srgbClr val="6FB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40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46A361-D1B2-49A4-897A-D328698B5095}"/>
                </a:ext>
              </a:extLst>
            </p:cNvPr>
            <p:cNvSpPr txBox="1"/>
            <p:nvPr/>
          </p:nvSpPr>
          <p:spPr>
            <a:xfrm>
              <a:off x="3042083" y="3977841"/>
              <a:ext cx="1785600" cy="2654425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r>
                <a:rPr lang="en-NZ" sz="1600"/>
                <a:t>There are </a:t>
              </a:r>
              <a:r>
                <a:rPr lang="en-NZ" sz="1600" b="1">
                  <a:solidFill>
                    <a:srgbClr val="6FBEC5"/>
                  </a:solidFill>
                </a:rPr>
                <a:t>1,352</a:t>
              </a:r>
              <a:r>
                <a:rPr lang="en-NZ" sz="1600"/>
                <a:t> active flu bookings of which 62% are for individuals and 38% are booked as part of a group.</a:t>
              </a:r>
            </a:p>
          </p:txBody>
        </p:sp>
        <p:pic>
          <p:nvPicPr>
            <p:cNvPr id="30" name="Graphic 29" descr="Connections outline">
              <a:extLst>
                <a:ext uri="{FF2B5EF4-FFF2-40B4-BE49-F238E27FC236}">
                  <a16:creationId xmlns:a16="http://schemas.microsoft.com/office/drawing/2014/main" id="{93A2CDAC-5C26-4285-B8BF-8E0844152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477683" y="260208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1877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913"/>
      </a:accent1>
      <a:accent2>
        <a:srgbClr val="F04E30"/>
      </a:accent2>
      <a:accent3>
        <a:srgbClr val="EE3D96"/>
      </a:accent3>
      <a:accent4>
        <a:srgbClr val="213463"/>
      </a:accent4>
      <a:accent5>
        <a:srgbClr val="0072BC"/>
      </a:accent5>
      <a:accent6>
        <a:srgbClr val="77A02E"/>
      </a:accent6>
      <a:hlink>
        <a:srgbClr val="712C86"/>
      </a:hlink>
      <a:folHlink>
        <a:srgbClr val="4A273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>
        <a:normAutofit/>
      </a:bodyPr>
      <a:lstStyle>
        <a:defPPr algn="l">
          <a:lnSpc>
            <a:spcPct val="150000"/>
          </a:lnSpc>
          <a:spcBef>
            <a:spcPts val="0"/>
          </a:spcBef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5c7cdf-bccb-4e70-88af-05878af6089f">
      <Terms xmlns="http://schemas.microsoft.com/office/infopath/2007/PartnerControls"/>
    </lcf76f155ced4ddcb4097134ff3c332f>
    <Content xmlns="e15c7cdf-bccb-4e70-88af-05878af6089f" xsi:nil="true"/>
    <Comments xmlns="e15c7cdf-bccb-4e70-88af-05878af6089f" xsi:nil="true"/>
    <SharedWithUsers xmlns="eabac67a-7782-42f8-9ba3-bbf58fc17f47">
      <UserInfo>
        <DisplayName>Loren Shand</DisplayName>
        <AccountId>161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94121BA216244BB82461BBC3E08D5F" ma:contentTypeVersion="17" ma:contentTypeDescription="Create a new document." ma:contentTypeScope="" ma:versionID="99ae1c9251899c554db4af99bc45a2e7">
  <xsd:schema xmlns:xsd="http://www.w3.org/2001/XMLSchema" xmlns:xs="http://www.w3.org/2001/XMLSchema" xmlns:p="http://schemas.microsoft.com/office/2006/metadata/properties" xmlns:ns2="e15c7cdf-bccb-4e70-88af-05878af6089f" xmlns:ns3="eabac67a-7782-42f8-9ba3-bbf58fc17f47" targetNamespace="http://schemas.microsoft.com/office/2006/metadata/properties" ma:root="true" ma:fieldsID="b299215501b4586c0775aba4c2bee973" ns2:_="" ns3:_="">
    <xsd:import namespace="e15c7cdf-bccb-4e70-88af-05878af6089f"/>
    <xsd:import namespace="eabac67a-7782-42f8-9ba3-bbf58fc17f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Content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c7cdf-bccb-4e70-88af-05878af608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413e039-5297-4392-bfce-c6182202c7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ent" ma:index="22" nillable="true" ma:displayName="Content" ma:description="About this document" ma:format="Dropdown" ma:internalName="Content">
      <xsd:simpleType>
        <xsd:restriction base="dms:Note">
          <xsd:maxLength value="255"/>
        </xsd:restriction>
      </xsd:simpleType>
    </xsd:element>
    <xsd:element name="Comments" ma:index="23" nillable="true" ma:displayName="Comments" ma:format="Dropdown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ac67a-7782-42f8-9ba3-bbf58fc17f4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309111-9150-4E55-82EA-272376DD0FA3}">
  <ds:schemaRefs>
    <ds:schemaRef ds:uri="e15c7cdf-bccb-4e70-88af-05878af6089f"/>
    <ds:schemaRef ds:uri="eabac67a-7782-42f8-9ba3-bbf58fc17f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01BFF8-116C-4333-B583-56DEA3095260}">
  <ds:schemaRefs>
    <ds:schemaRef ds:uri="e15c7cdf-bccb-4e70-88af-05878af6089f"/>
    <ds:schemaRef ds:uri="eabac67a-7782-42f8-9ba3-bbf58fc17f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84E29C8-8A7B-4DC1-9FCB-E3DADDF31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391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Georgia</vt:lpstr>
      <vt:lpstr>Segoe UI</vt:lpstr>
      <vt:lpstr>2_Office Theme</vt:lpstr>
      <vt:lpstr>PowerPoint Presentation</vt:lpstr>
      <vt:lpstr>PowerPoint Presentation</vt:lpstr>
      <vt:lpstr>PowerPoint Presentation</vt:lpstr>
    </vt:vector>
  </TitlesOfParts>
  <Company>Ministry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Aotearoa Immunisation Register (AIR)</dc:title>
  <dc:creator>Rhys Vaughan-Jones</dc:creator>
  <cp:lastModifiedBy>Sarah Keenan</cp:lastModifiedBy>
  <cp:revision>3</cp:revision>
  <dcterms:created xsi:type="dcterms:W3CDTF">2023-03-06T19:33:30Z</dcterms:created>
  <dcterms:modified xsi:type="dcterms:W3CDTF">2023-03-23T05:22:10Z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0x0101000D94121BA216244BB82461BBC3E08D5F</vt:lpwstr>
  </property>
  <property fmtid="{D5CDD505-2E9C-101B-9397-08002B2CF9AE}" pid="3" name="MediaServiceImageTags">
    <vt:lpwstr/>
  </property>
</Properties>
</file>